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0"/>
  </p:notesMasterIdLst>
  <p:handoutMasterIdLst>
    <p:handoutMasterId r:id="rId21"/>
  </p:handoutMasterIdLst>
  <p:sldIdLst>
    <p:sldId id="284" r:id="rId2"/>
    <p:sldId id="257" r:id="rId3"/>
    <p:sldId id="275" r:id="rId4"/>
    <p:sldId id="273" r:id="rId5"/>
    <p:sldId id="258" r:id="rId6"/>
    <p:sldId id="260" r:id="rId7"/>
    <p:sldId id="261" r:id="rId8"/>
    <p:sldId id="265" r:id="rId9"/>
    <p:sldId id="266" r:id="rId10"/>
    <p:sldId id="264" r:id="rId11"/>
    <p:sldId id="279" r:id="rId12"/>
    <p:sldId id="267" r:id="rId13"/>
    <p:sldId id="270" r:id="rId14"/>
    <p:sldId id="269" r:id="rId15"/>
    <p:sldId id="276" r:id="rId16"/>
    <p:sldId id="277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>
        <p:scale>
          <a:sx n="72" d="100"/>
          <a:sy n="72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EC759-ADBE-4CC0-9531-8ABDC6C3084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9B6D1-0C3F-41D1-96F7-A6F0B4329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47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E3AF8-84F5-4A76-86CF-36CA04762F88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3DC23-8546-45BB-AF41-5CF26C9673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9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1BC11-A04F-4913-9CB4-47D12948A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00C9E2-DAA8-46A3-B3A1-C9D947EBB0A0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02EFDE-5A60-4C2A-B7F7-4D9C9310A9C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wmf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image" Target="../media/image18.jpeg"/><Relationship Id="rId4" Type="http://schemas.openxmlformats.org/officeDocument/2006/relationships/slide" Target="sl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762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30175" y="214313"/>
            <a:ext cx="8785225" cy="5805487"/>
            <a:chOff x="237" y="490"/>
            <a:chExt cx="11670" cy="15017"/>
          </a:xfrm>
        </p:grpSpPr>
        <p:sp>
          <p:nvSpPr>
            <p:cNvPr id="4108" name="Line 4"/>
            <p:cNvSpPr>
              <a:spLocks noChangeShapeType="1"/>
            </p:cNvSpPr>
            <p:nvPr/>
          </p:nvSpPr>
          <p:spPr bwMode="auto">
            <a:xfrm>
              <a:off x="290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9" name="Object 6"/>
            <p:cNvGraphicFramePr>
              <a:graphicFrameLocks noChangeAspect="1"/>
            </p:cNvGraphicFramePr>
            <p:nvPr/>
          </p:nvGraphicFramePr>
          <p:xfrm>
            <a:off x="8847" y="12627"/>
            <a:ext cx="2860" cy="2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46" r:id="rId3" imgW="1999793" imgH="1831543" progId="">
                    <p:embed/>
                  </p:oleObj>
                </mc:Choice>
                <mc:Fallback>
                  <p:oleObj r:id="rId3" imgW="1999793" imgH="183154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7" y="12627"/>
                          <a:ext cx="2860" cy="2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0" name="Line 7"/>
            <p:cNvSpPr>
              <a:spLocks noChangeShapeType="1"/>
            </p:cNvSpPr>
            <p:nvPr/>
          </p:nvSpPr>
          <p:spPr bwMode="auto">
            <a:xfrm>
              <a:off x="927" y="4108"/>
              <a:ext cx="0" cy="7260"/>
            </a:xfrm>
            <a:prstGeom prst="line">
              <a:avLst/>
            </a:prstGeom>
            <a:noFill/>
            <a:ln w="57150" cmpd="thinThick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8"/>
            <p:cNvSpPr>
              <a:spLocks noChangeShapeType="1"/>
            </p:cNvSpPr>
            <p:nvPr/>
          </p:nvSpPr>
          <p:spPr bwMode="auto">
            <a:xfrm>
              <a:off x="11217" y="3808"/>
              <a:ext cx="0" cy="756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112" name="Picture 9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" y="295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Picture 10" descr="light-blue-rose-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" y="11547"/>
              <a:ext cx="120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Picture 11" descr="red-curv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7" y="490"/>
              <a:ext cx="468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5" name="Line 12"/>
            <p:cNvSpPr>
              <a:spLocks noChangeShapeType="1"/>
            </p:cNvSpPr>
            <p:nvPr/>
          </p:nvSpPr>
          <p:spPr bwMode="auto">
            <a:xfrm>
              <a:off x="848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116" name="Picture 13" descr="light-blue-rose-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18" y="927"/>
              <a:ext cx="1049" cy="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7" name="Picture 14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2" y="1141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Picture 15" descr="gray-eyes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" y="13734"/>
              <a:ext cx="540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0" name="Text Box 20"/>
          <p:cNvSpPr txBox="1">
            <a:spLocks noChangeArrowheads="1"/>
          </p:cNvSpPr>
          <p:nvPr/>
        </p:nvSpPr>
        <p:spPr bwMode="auto">
          <a:xfrm>
            <a:off x="2743200" y="22098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914400" y="1905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2" name="Text Box 24"/>
          <p:cNvSpPr txBox="1">
            <a:spLocks noChangeArrowheads="1"/>
          </p:cNvSpPr>
          <p:nvPr/>
        </p:nvSpPr>
        <p:spPr bwMode="auto">
          <a:xfrm>
            <a:off x="1219200" y="2057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3" name="Text Box 26"/>
          <p:cNvSpPr txBox="1">
            <a:spLocks noChangeArrowheads="1"/>
          </p:cNvSpPr>
          <p:nvPr/>
        </p:nvSpPr>
        <p:spPr bwMode="auto">
          <a:xfrm>
            <a:off x="6553200" y="2209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4" name="WordArt 5"/>
          <p:cNvSpPr>
            <a:spLocks noChangeArrowheads="1" noChangeShapeType="1" noTextEdit="1"/>
          </p:cNvSpPr>
          <p:nvPr/>
        </p:nvSpPr>
        <p:spPr bwMode="auto">
          <a:xfrm>
            <a:off x="1600200" y="1600200"/>
            <a:ext cx="6019800" cy="1524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Chào mừng quí thầy cô đến thăm lớp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105" name="Rectangle 3"/>
          <p:cNvSpPr>
            <a:spLocks noChangeArrowheads="1"/>
          </p:cNvSpPr>
          <p:nvPr/>
        </p:nvSpPr>
        <p:spPr bwMode="auto">
          <a:xfrm>
            <a:off x="2209800" y="3240088"/>
            <a:ext cx="5341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B050"/>
                </a:solidFill>
                <a:cs typeface="Times New Roman" pitchFamily="18" charset="0"/>
              </a:rPr>
              <a:t>Môn: Toán</a:t>
            </a:r>
          </a:p>
        </p:txBody>
      </p:sp>
      <p:sp>
        <p:nvSpPr>
          <p:cNvPr id="4106" name="TextBox 1"/>
          <p:cNvSpPr txBox="1">
            <a:spLocks noChangeArrowheads="1"/>
          </p:cNvSpPr>
          <p:nvPr/>
        </p:nvSpPr>
        <p:spPr bwMode="auto">
          <a:xfrm>
            <a:off x="2139950" y="5692775"/>
            <a:ext cx="607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latin typeface="Times New Roman" pitchFamily="18" charset="0"/>
              </a:rPr>
              <a:t>GV: Nguyễn Phượng Hồng</a:t>
            </a:r>
          </a:p>
        </p:txBody>
      </p:sp>
      <p:sp>
        <p:nvSpPr>
          <p:cNvPr id="4107" name="TextBox 5"/>
          <p:cNvSpPr txBox="1">
            <a:spLocks noChangeArrowheads="1"/>
          </p:cNvSpPr>
          <p:nvPr/>
        </p:nvSpPr>
        <p:spPr bwMode="auto">
          <a:xfrm>
            <a:off x="1609725" y="914400"/>
            <a:ext cx="54006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5000" b="1">
                <a:latin typeface="Arial" pitchFamily="34" charset="0"/>
                <a:cs typeface="Times New Roman" pitchFamily="18" charset="0"/>
              </a:rPr>
              <a:t>Trường THCS Bồ Đề</a:t>
            </a:r>
          </a:p>
        </p:txBody>
      </p:sp>
    </p:spTree>
    <p:extLst>
      <p:ext uri="{BB962C8B-B14F-4D97-AF65-F5344CB8AC3E}">
        <p14:creationId xmlns:p14="http://schemas.microsoft.com/office/powerpoint/2010/main" val="2662278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14374" y="1818382"/>
            <a:ext cx="8124826" cy="1654748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Đồ thị hàm số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một đường thẳng đi qua gốc toạ độ.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95675" y="1981200"/>
          <a:ext cx="28273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206360" imgH="203040" progId="Equation.DSMT4">
                  <p:embed/>
                </p:oleObj>
              </mc:Choice>
              <mc:Fallback>
                <p:oleObj name="Equation" r:id="rId3" imgW="120636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1981200"/>
                        <a:ext cx="28273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61999" y="1665288"/>
          <a:ext cx="3991897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4" name="Equation" r:id="rId3" imgW="838080" imgH="393480" progId="Equation.DSMT4">
                  <p:embed/>
                </p:oleObj>
              </mc:Choice>
              <mc:Fallback>
                <p:oleObj name="Equation" r:id="rId3" imgW="8380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999" y="1665288"/>
                        <a:ext cx="3991897" cy="161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762000" y="3124200"/>
          <a:ext cx="332558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Equation" r:id="rId5" imgW="685800" imgH="203040" progId="Equation.DSMT4">
                  <p:embed/>
                </p:oleObj>
              </mc:Choice>
              <mc:Fallback>
                <p:oleObj name="Equation" r:id="rId5" imgW="6858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24200"/>
                        <a:ext cx="332558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850612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 3: Vẽ đồ thị của các hàm số:</a:t>
            </a: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223838" y="5876925"/>
            <a:ext cx="1841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 sz="3200">
              <a:latin typeface="Calibri" pitchFamily="34" charset="0"/>
            </a:endParaRPr>
          </a:p>
        </p:txBody>
      </p:sp>
      <p:sp>
        <p:nvSpPr>
          <p:cNvPr id="451603" name="Rectangle 19"/>
          <p:cNvSpPr>
            <a:spLocks noChangeArrowheads="1"/>
          </p:cNvSpPr>
          <p:nvPr/>
        </p:nvSpPr>
        <p:spPr bwMode="auto">
          <a:xfrm rot="-2549575">
            <a:off x="7631113" y="2205038"/>
            <a:ext cx="901700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/>
              <a:t>y = x</a:t>
            </a:r>
          </a:p>
        </p:txBody>
      </p:sp>
      <p:sp>
        <p:nvSpPr>
          <p:cNvPr id="451604" name="Text Box 20"/>
          <p:cNvSpPr txBox="1">
            <a:spLocks noChangeArrowheads="1"/>
          </p:cNvSpPr>
          <p:nvPr/>
        </p:nvSpPr>
        <p:spPr bwMode="auto">
          <a:xfrm>
            <a:off x="6483350" y="3514725"/>
            <a:ext cx="3603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451606" name="Text Box 22"/>
          <p:cNvSpPr txBox="1">
            <a:spLocks noChangeArrowheads="1"/>
          </p:cNvSpPr>
          <p:nvPr/>
        </p:nvSpPr>
        <p:spPr bwMode="auto">
          <a:xfrm>
            <a:off x="7291388" y="2579688"/>
            <a:ext cx="682625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alibri" pitchFamily="34" charset="0"/>
              </a:rPr>
              <a:t>. </a:t>
            </a:r>
            <a:r>
              <a:rPr lang="en-US" sz="2400">
                <a:solidFill>
                  <a:srgbClr val="0000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0489" name="Text Box 39"/>
          <p:cNvSpPr txBox="1">
            <a:spLocks noChangeArrowheads="1"/>
          </p:cNvSpPr>
          <p:nvPr/>
        </p:nvSpPr>
        <p:spPr bwMode="auto">
          <a:xfrm>
            <a:off x="1370013" y="3897313"/>
            <a:ext cx="4651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20490" name="Text Box 76"/>
          <p:cNvSpPr txBox="1">
            <a:spLocks noChangeArrowheads="1"/>
          </p:cNvSpPr>
          <p:nvPr/>
        </p:nvSpPr>
        <p:spPr bwMode="auto">
          <a:xfrm>
            <a:off x="2411413" y="260350"/>
            <a:ext cx="446563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</a:p>
        </p:txBody>
      </p:sp>
      <p:sp>
        <p:nvSpPr>
          <p:cNvPr id="451682" name="Text Box 98"/>
          <p:cNvSpPr txBox="1">
            <a:spLocks noChangeArrowheads="1"/>
          </p:cNvSpPr>
          <p:nvPr/>
        </p:nvSpPr>
        <p:spPr bwMode="auto">
          <a:xfrm>
            <a:off x="7885113" y="3465513"/>
            <a:ext cx="358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51683" name="Text Box 99"/>
          <p:cNvSpPr txBox="1">
            <a:spLocks noChangeArrowheads="1"/>
          </p:cNvSpPr>
          <p:nvPr/>
        </p:nvSpPr>
        <p:spPr bwMode="auto">
          <a:xfrm>
            <a:off x="6337300" y="2043113"/>
            <a:ext cx="3603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51684" name="Text Box 100"/>
          <p:cNvSpPr txBox="1">
            <a:spLocks noChangeArrowheads="1"/>
          </p:cNvSpPr>
          <p:nvPr/>
        </p:nvSpPr>
        <p:spPr bwMode="auto">
          <a:xfrm>
            <a:off x="6265863" y="4564063"/>
            <a:ext cx="612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451686" name="Text Box 102"/>
          <p:cNvSpPr txBox="1">
            <a:spLocks noChangeArrowheads="1"/>
          </p:cNvSpPr>
          <p:nvPr/>
        </p:nvSpPr>
        <p:spPr bwMode="auto">
          <a:xfrm>
            <a:off x="6337300" y="2667000"/>
            <a:ext cx="3603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4535488" y="3409951"/>
            <a:ext cx="4213225" cy="628651"/>
            <a:chOff x="2857" y="2092"/>
            <a:chExt cx="2676" cy="396"/>
          </a:xfrm>
        </p:grpSpPr>
        <p:grpSp>
          <p:nvGrpSpPr>
            <p:cNvPr id="3" name="Group 119"/>
            <p:cNvGrpSpPr>
              <a:grpSpLocks/>
            </p:cNvGrpSpPr>
            <p:nvPr/>
          </p:nvGrpSpPr>
          <p:grpSpPr bwMode="auto">
            <a:xfrm>
              <a:off x="2857" y="2092"/>
              <a:ext cx="2608" cy="58"/>
              <a:chOff x="2857" y="2092"/>
              <a:chExt cx="2608" cy="58"/>
            </a:xfrm>
          </p:grpSpPr>
          <p:sp>
            <p:nvSpPr>
              <p:cNvPr id="20522" name="Line 94"/>
              <p:cNvSpPr>
                <a:spLocks noChangeShapeType="1"/>
              </p:cNvSpPr>
              <p:nvPr/>
            </p:nvSpPr>
            <p:spPr bwMode="auto">
              <a:xfrm>
                <a:off x="4626" y="2103"/>
                <a:ext cx="0" cy="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18"/>
              <p:cNvGrpSpPr>
                <a:grpSpLocks/>
              </p:cNvGrpSpPr>
              <p:nvPr/>
            </p:nvGrpSpPr>
            <p:grpSpPr bwMode="auto">
              <a:xfrm>
                <a:off x="2857" y="2092"/>
                <a:ext cx="2608" cy="58"/>
                <a:chOff x="2857" y="2148"/>
                <a:chExt cx="2608" cy="58"/>
              </a:xfrm>
            </p:grpSpPr>
            <p:sp>
              <p:nvSpPr>
                <p:cNvPr id="20524" name="Line 78"/>
                <p:cNvSpPr>
                  <a:spLocks noChangeShapeType="1"/>
                </p:cNvSpPr>
                <p:nvPr/>
              </p:nvSpPr>
              <p:spPr bwMode="auto">
                <a:xfrm>
                  <a:off x="2857" y="2183"/>
                  <a:ext cx="26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Line 93"/>
                <p:cNvSpPr>
                  <a:spLocks noChangeShapeType="1"/>
                </p:cNvSpPr>
                <p:nvPr/>
              </p:nvSpPr>
              <p:spPr bwMode="auto">
                <a:xfrm>
                  <a:off x="5068" y="2161"/>
                  <a:ext cx="0" cy="4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Line 95"/>
                <p:cNvSpPr>
                  <a:spLocks noChangeShapeType="1"/>
                </p:cNvSpPr>
                <p:nvPr/>
              </p:nvSpPr>
              <p:spPr bwMode="auto">
                <a:xfrm>
                  <a:off x="3298" y="2148"/>
                  <a:ext cx="0" cy="4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7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3752" y="2153"/>
                  <a:ext cx="1" cy="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21" name="Text Box 103"/>
            <p:cNvSpPr txBox="1">
              <a:spLocks noChangeArrowheads="1"/>
            </p:cNvSpPr>
            <p:nvPr/>
          </p:nvSpPr>
          <p:spPr bwMode="auto">
            <a:xfrm>
              <a:off x="5308" y="2257"/>
              <a:ext cx="225" cy="231"/>
            </a:xfrm>
            <a:prstGeom prst="rect">
              <a:avLst/>
            </a:prstGeom>
            <a:noFill/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mtClean="0"/>
                <a:t>x</a:t>
              </a:r>
              <a:endParaRPr lang="en-US"/>
            </a:p>
          </p:txBody>
        </p:sp>
      </p:grpSp>
      <p:sp>
        <p:nvSpPr>
          <p:cNvPr id="451688" name="Text Box 104"/>
          <p:cNvSpPr txBox="1">
            <a:spLocks noChangeArrowheads="1"/>
          </p:cNvSpPr>
          <p:nvPr/>
        </p:nvSpPr>
        <p:spPr bwMode="auto">
          <a:xfrm>
            <a:off x="4989513" y="34432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451689" name="Text Box 105"/>
          <p:cNvSpPr txBox="1">
            <a:spLocks noChangeArrowheads="1"/>
          </p:cNvSpPr>
          <p:nvPr/>
        </p:nvSpPr>
        <p:spPr bwMode="auto">
          <a:xfrm>
            <a:off x="5707063" y="3481388"/>
            <a:ext cx="5032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</a:t>
            </a:r>
          </a:p>
        </p:txBody>
      </p:sp>
      <p:sp>
        <p:nvSpPr>
          <p:cNvPr id="451690" name="Line 106"/>
          <p:cNvSpPr>
            <a:spLocks noChangeShapeType="1"/>
          </p:cNvSpPr>
          <p:nvPr/>
        </p:nvSpPr>
        <p:spPr bwMode="auto">
          <a:xfrm>
            <a:off x="6659563" y="2840038"/>
            <a:ext cx="682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92" name="Line 108"/>
          <p:cNvSpPr>
            <a:spLocks noChangeShapeType="1"/>
          </p:cNvSpPr>
          <p:nvPr/>
        </p:nvSpPr>
        <p:spPr bwMode="auto">
          <a:xfrm>
            <a:off x="7326313" y="2844800"/>
            <a:ext cx="0" cy="612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97" name="Text Box 113"/>
          <p:cNvSpPr txBox="1">
            <a:spLocks noChangeArrowheads="1"/>
          </p:cNvSpPr>
          <p:nvPr/>
        </p:nvSpPr>
        <p:spPr bwMode="auto">
          <a:xfrm>
            <a:off x="7164388" y="3460750"/>
            <a:ext cx="358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51698" name="Text Box 114"/>
          <p:cNvSpPr txBox="1">
            <a:spLocks noChangeArrowheads="1"/>
          </p:cNvSpPr>
          <p:nvPr/>
        </p:nvSpPr>
        <p:spPr bwMode="auto">
          <a:xfrm>
            <a:off x="6280150" y="3933825"/>
            <a:ext cx="5064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</a:t>
            </a:r>
          </a:p>
        </p:txBody>
      </p: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6227763" y="1271588"/>
            <a:ext cx="469900" cy="3708400"/>
            <a:chOff x="3923" y="822"/>
            <a:chExt cx="297" cy="2291"/>
          </a:xfrm>
        </p:grpSpPr>
        <p:sp>
          <p:nvSpPr>
            <p:cNvPr id="20514" name="Line 79"/>
            <p:cNvSpPr>
              <a:spLocks noChangeShapeType="1"/>
            </p:cNvSpPr>
            <p:nvPr/>
          </p:nvSpPr>
          <p:spPr bwMode="auto">
            <a:xfrm flipV="1">
              <a:off x="4195" y="845"/>
              <a:ext cx="0" cy="22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84"/>
            <p:cNvSpPr>
              <a:spLocks noChangeShapeType="1"/>
            </p:cNvSpPr>
            <p:nvPr/>
          </p:nvSpPr>
          <p:spPr bwMode="auto">
            <a:xfrm>
              <a:off x="4173" y="2582"/>
              <a:ext cx="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89"/>
            <p:cNvSpPr>
              <a:spLocks noChangeShapeType="1"/>
            </p:cNvSpPr>
            <p:nvPr/>
          </p:nvSpPr>
          <p:spPr bwMode="auto">
            <a:xfrm>
              <a:off x="4171" y="2991"/>
              <a:ext cx="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90"/>
            <p:cNvSpPr>
              <a:spLocks noChangeShapeType="1"/>
            </p:cNvSpPr>
            <p:nvPr/>
          </p:nvSpPr>
          <p:spPr bwMode="auto">
            <a:xfrm>
              <a:off x="4173" y="1397"/>
              <a:ext cx="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91"/>
            <p:cNvSpPr>
              <a:spLocks noChangeShapeType="1"/>
            </p:cNvSpPr>
            <p:nvPr/>
          </p:nvSpPr>
          <p:spPr bwMode="auto">
            <a:xfrm>
              <a:off x="4175" y="1797"/>
              <a:ext cx="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Text Box 121"/>
            <p:cNvSpPr txBox="1">
              <a:spLocks noChangeArrowheads="1"/>
            </p:cNvSpPr>
            <p:nvPr/>
          </p:nvSpPr>
          <p:spPr bwMode="auto">
            <a:xfrm>
              <a:off x="3923" y="822"/>
              <a:ext cx="294" cy="227"/>
            </a:xfrm>
            <a:prstGeom prst="rect">
              <a:avLst/>
            </a:prstGeom>
            <a:noFill/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 y</a:t>
              </a:r>
            </a:p>
          </p:txBody>
        </p:sp>
      </p:grpSp>
      <p:sp>
        <p:nvSpPr>
          <p:cNvPr id="451710" name="Line 126"/>
          <p:cNvSpPr>
            <a:spLocks noChangeShapeType="1"/>
          </p:cNvSpPr>
          <p:nvPr/>
        </p:nvSpPr>
        <p:spPr bwMode="auto">
          <a:xfrm flipH="1">
            <a:off x="5364163" y="2024063"/>
            <a:ext cx="2879725" cy="2628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5" name="Text Box 131"/>
          <p:cNvSpPr txBox="1">
            <a:spLocks noChangeArrowheads="1"/>
          </p:cNvSpPr>
          <p:nvPr/>
        </p:nvSpPr>
        <p:spPr bwMode="auto">
          <a:xfrm>
            <a:off x="215900" y="1160463"/>
            <a:ext cx="5078413" cy="3693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b.    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y = x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x = 1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ta được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y = 1 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 A(1; 1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) thuộc đồ thị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- Đường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thẳng OA là đồ thị của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hàm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số y = 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43813" y="1357313"/>
            <a:ext cx="2746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solidFill>
                  <a:srgbClr val="FF0000"/>
                </a:solidFill>
                <a:latin typeface="+mj-lt"/>
                <a:cs typeface="+mn-cs"/>
              </a:rPr>
              <a:t>I</a:t>
            </a:r>
            <a:endParaRPr lang="en-US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29188" y="4857750"/>
            <a:ext cx="4540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solidFill>
                  <a:srgbClr val="FF0000"/>
                </a:solidFill>
                <a:latin typeface="+mj-lt"/>
                <a:cs typeface="+mn-cs"/>
              </a:rPr>
              <a:t>III</a:t>
            </a:r>
            <a:endParaRPr lang="en-US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1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1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5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5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5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5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5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5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5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5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5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45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45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45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5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500"/>
                                        <p:tgtEl>
                                          <p:spTgt spid="45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03" grpId="0" build="allAtOnce"/>
      <p:bldP spid="451604" grpId="0"/>
      <p:bldP spid="451606" grpId="0"/>
      <p:bldP spid="451682" grpId="0"/>
      <p:bldP spid="451683" grpId="0"/>
      <p:bldP spid="451684" grpId="0"/>
      <p:bldP spid="451686" grpId="0"/>
      <p:bldP spid="451688" grpId="0"/>
      <p:bldP spid="451689" grpId="0"/>
      <p:bldP spid="451690" grpId="0" animBg="1"/>
      <p:bldP spid="451692" grpId="0" animBg="1"/>
      <p:bldP spid="451697" grpId="0"/>
      <p:bldP spid="451698" grpId="0"/>
      <p:bldP spid="451710" grpId="0" animBg="1"/>
      <p:bldP spid="451715" grpId="0"/>
      <p:bldP spid="51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223838" y="5876925"/>
            <a:ext cx="1841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 sz="3200">
              <a:latin typeface="Calibri" pitchFamily="34" charset="0"/>
            </a:endParaRPr>
          </a:p>
        </p:txBody>
      </p:sp>
      <p:sp>
        <p:nvSpPr>
          <p:cNvPr id="451604" name="Text Box 20"/>
          <p:cNvSpPr txBox="1">
            <a:spLocks noChangeArrowheads="1"/>
          </p:cNvSpPr>
          <p:nvPr/>
        </p:nvSpPr>
        <p:spPr bwMode="auto">
          <a:xfrm>
            <a:off x="6483350" y="3514725"/>
            <a:ext cx="3603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451607" name="Text Box 23"/>
          <p:cNvSpPr txBox="1">
            <a:spLocks noChangeArrowheads="1"/>
          </p:cNvSpPr>
          <p:nvPr/>
        </p:nvSpPr>
        <p:spPr bwMode="auto">
          <a:xfrm>
            <a:off x="7240588" y="3822700"/>
            <a:ext cx="576262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  <a:latin typeface="Calibri" pitchFamily="34" charset="0"/>
              </a:rPr>
              <a:t>. B</a:t>
            </a:r>
          </a:p>
        </p:txBody>
      </p:sp>
      <p:sp>
        <p:nvSpPr>
          <p:cNvPr id="451617" name="Text Box 33"/>
          <p:cNvSpPr txBox="1">
            <a:spLocks noChangeArrowheads="1"/>
          </p:cNvSpPr>
          <p:nvPr/>
        </p:nvSpPr>
        <p:spPr bwMode="auto">
          <a:xfrm>
            <a:off x="8243888" y="4862513"/>
            <a:ext cx="10080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</a:p>
        </p:txBody>
      </p:sp>
      <p:sp>
        <p:nvSpPr>
          <p:cNvPr id="20489" name="Text Box 39"/>
          <p:cNvSpPr txBox="1">
            <a:spLocks noChangeArrowheads="1"/>
          </p:cNvSpPr>
          <p:nvPr/>
        </p:nvSpPr>
        <p:spPr bwMode="auto">
          <a:xfrm>
            <a:off x="1370013" y="3897313"/>
            <a:ext cx="4651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451682" name="Text Box 98"/>
          <p:cNvSpPr txBox="1">
            <a:spLocks noChangeArrowheads="1"/>
          </p:cNvSpPr>
          <p:nvPr/>
        </p:nvSpPr>
        <p:spPr bwMode="auto">
          <a:xfrm>
            <a:off x="7885113" y="3465513"/>
            <a:ext cx="358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51683" name="Text Box 99"/>
          <p:cNvSpPr txBox="1">
            <a:spLocks noChangeArrowheads="1"/>
          </p:cNvSpPr>
          <p:nvPr/>
        </p:nvSpPr>
        <p:spPr bwMode="auto">
          <a:xfrm>
            <a:off x="6337300" y="2043113"/>
            <a:ext cx="3603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51684" name="Text Box 100"/>
          <p:cNvSpPr txBox="1">
            <a:spLocks noChangeArrowheads="1"/>
          </p:cNvSpPr>
          <p:nvPr/>
        </p:nvSpPr>
        <p:spPr bwMode="auto">
          <a:xfrm>
            <a:off x="6265863" y="4564063"/>
            <a:ext cx="612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451686" name="Text Box 102"/>
          <p:cNvSpPr txBox="1">
            <a:spLocks noChangeArrowheads="1"/>
          </p:cNvSpPr>
          <p:nvPr/>
        </p:nvSpPr>
        <p:spPr bwMode="auto">
          <a:xfrm>
            <a:off x="6337300" y="2667000"/>
            <a:ext cx="3603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4535488" y="3409950"/>
            <a:ext cx="4213225" cy="449263"/>
            <a:chOff x="2857" y="2092"/>
            <a:chExt cx="2676" cy="283"/>
          </a:xfrm>
        </p:grpSpPr>
        <p:grpSp>
          <p:nvGrpSpPr>
            <p:cNvPr id="3" name="Group 119"/>
            <p:cNvGrpSpPr>
              <a:grpSpLocks/>
            </p:cNvGrpSpPr>
            <p:nvPr/>
          </p:nvGrpSpPr>
          <p:grpSpPr bwMode="auto">
            <a:xfrm>
              <a:off x="2857" y="2092"/>
              <a:ext cx="2608" cy="58"/>
              <a:chOff x="2857" y="2092"/>
              <a:chExt cx="2608" cy="58"/>
            </a:xfrm>
          </p:grpSpPr>
          <p:sp>
            <p:nvSpPr>
              <p:cNvPr id="20522" name="Line 94"/>
              <p:cNvSpPr>
                <a:spLocks noChangeShapeType="1"/>
              </p:cNvSpPr>
              <p:nvPr/>
            </p:nvSpPr>
            <p:spPr bwMode="auto">
              <a:xfrm>
                <a:off x="4626" y="2103"/>
                <a:ext cx="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18"/>
              <p:cNvGrpSpPr>
                <a:grpSpLocks/>
              </p:cNvGrpSpPr>
              <p:nvPr/>
            </p:nvGrpSpPr>
            <p:grpSpPr bwMode="auto">
              <a:xfrm>
                <a:off x="2857" y="2092"/>
                <a:ext cx="2608" cy="58"/>
                <a:chOff x="2857" y="2148"/>
                <a:chExt cx="2608" cy="58"/>
              </a:xfrm>
            </p:grpSpPr>
            <p:sp>
              <p:nvSpPr>
                <p:cNvPr id="20524" name="Line 78"/>
                <p:cNvSpPr>
                  <a:spLocks noChangeShapeType="1"/>
                </p:cNvSpPr>
                <p:nvPr/>
              </p:nvSpPr>
              <p:spPr bwMode="auto">
                <a:xfrm>
                  <a:off x="2857" y="2183"/>
                  <a:ext cx="26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Line 93"/>
                <p:cNvSpPr>
                  <a:spLocks noChangeShapeType="1"/>
                </p:cNvSpPr>
                <p:nvPr/>
              </p:nvSpPr>
              <p:spPr bwMode="auto">
                <a:xfrm>
                  <a:off x="5068" y="2161"/>
                  <a:ext cx="0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Line 95"/>
                <p:cNvSpPr>
                  <a:spLocks noChangeShapeType="1"/>
                </p:cNvSpPr>
                <p:nvPr/>
              </p:nvSpPr>
              <p:spPr bwMode="auto">
                <a:xfrm>
                  <a:off x="3298" y="2148"/>
                  <a:ext cx="0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7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3752" y="2153"/>
                  <a:ext cx="1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21" name="Text Box 103"/>
            <p:cNvSpPr txBox="1">
              <a:spLocks noChangeArrowheads="1"/>
            </p:cNvSpPr>
            <p:nvPr/>
          </p:nvSpPr>
          <p:spPr bwMode="auto">
            <a:xfrm>
              <a:off x="5308" y="2144"/>
              <a:ext cx="225" cy="231"/>
            </a:xfrm>
            <a:prstGeom prst="rect">
              <a:avLst/>
            </a:prstGeom>
            <a:noFill/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mtClean="0"/>
                <a:t>x</a:t>
              </a:r>
              <a:endParaRPr lang="en-US"/>
            </a:p>
          </p:txBody>
        </p:sp>
      </p:grpSp>
      <p:sp>
        <p:nvSpPr>
          <p:cNvPr id="451688" name="Text Box 104"/>
          <p:cNvSpPr txBox="1">
            <a:spLocks noChangeArrowheads="1"/>
          </p:cNvSpPr>
          <p:nvPr/>
        </p:nvSpPr>
        <p:spPr bwMode="auto">
          <a:xfrm>
            <a:off x="4989513" y="344328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451689" name="Text Box 105"/>
          <p:cNvSpPr txBox="1">
            <a:spLocks noChangeArrowheads="1"/>
          </p:cNvSpPr>
          <p:nvPr/>
        </p:nvSpPr>
        <p:spPr bwMode="auto">
          <a:xfrm>
            <a:off x="5707063" y="3481388"/>
            <a:ext cx="5032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</a:t>
            </a:r>
          </a:p>
        </p:txBody>
      </p:sp>
      <p:sp>
        <p:nvSpPr>
          <p:cNvPr id="451697" name="Text Box 113"/>
          <p:cNvSpPr txBox="1">
            <a:spLocks noChangeArrowheads="1"/>
          </p:cNvSpPr>
          <p:nvPr/>
        </p:nvSpPr>
        <p:spPr bwMode="auto">
          <a:xfrm>
            <a:off x="7164388" y="3460750"/>
            <a:ext cx="358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51698" name="Text Box 114"/>
          <p:cNvSpPr txBox="1">
            <a:spLocks noChangeArrowheads="1"/>
          </p:cNvSpPr>
          <p:nvPr/>
        </p:nvSpPr>
        <p:spPr bwMode="auto">
          <a:xfrm>
            <a:off x="6280150" y="3933825"/>
            <a:ext cx="5064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</a:t>
            </a:r>
          </a:p>
        </p:txBody>
      </p: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6227763" y="1271588"/>
            <a:ext cx="469900" cy="3708400"/>
            <a:chOff x="3923" y="822"/>
            <a:chExt cx="297" cy="2291"/>
          </a:xfrm>
        </p:grpSpPr>
        <p:sp>
          <p:nvSpPr>
            <p:cNvPr id="20514" name="Line 79"/>
            <p:cNvSpPr>
              <a:spLocks noChangeShapeType="1"/>
            </p:cNvSpPr>
            <p:nvPr/>
          </p:nvSpPr>
          <p:spPr bwMode="auto">
            <a:xfrm flipV="1">
              <a:off x="4195" y="845"/>
              <a:ext cx="0" cy="22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84"/>
            <p:cNvSpPr>
              <a:spLocks noChangeShapeType="1"/>
            </p:cNvSpPr>
            <p:nvPr/>
          </p:nvSpPr>
          <p:spPr bwMode="auto">
            <a:xfrm>
              <a:off x="4173" y="2582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89"/>
            <p:cNvSpPr>
              <a:spLocks noChangeShapeType="1"/>
            </p:cNvSpPr>
            <p:nvPr/>
          </p:nvSpPr>
          <p:spPr bwMode="auto">
            <a:xfrm>
              <a:off x="4171" y="2991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90"/>
            <p:cNvSpPr>
              <a:spLocks noChangeShapeType="1"/>
            </p:cNvSpPr>
            <p:nvPr/>
          </p:nvSpPr>
          <p:spPr bwMode="auto">
            <a:xfrm>
              <a:off x="4173" y="1397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91"/>
            <p:cNvSpPr>
              <a:spLocks noChangeShapeType="1"/>
            </p:cNvSpPr>
            <p:nvPr/>
          </p:nvSpPr>
          <p:spPr bwMode="auto">
            <a:xfrm>
              <a:off x="4175" y="1797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Text Box 121"/>
            <p:cNvSpPr txBox="1">
              <a:spLocks noChangeArrowheads="1"/>
            </p:cNvSpPr>
            <p:nvPr/>
          </p:nvSpPr>
          <p:spPr bwMode="auto">
            <a:xfrm>
              <a:off x="3923" y="822"/>
              <a:ext cx="294" cy="2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 y</a:t>
              </a:r>
            </a:p>
          </p:txBody>
        </p:sp>
      </p:grpSp>
      <p:sp>
        <p:nvSpPr>
          <p:cNvPr id="451708" name="Line 124"/>
          <p:cNvSpPr>
            <a:spLocks noChangeShapeType="1"/>
          </p:cNvSpPr>
          <p:nvPr/>
        </p:nvSpPr>
        <p:spPr bwMode="auto">
          <a:xfrm>
            <a:off x="7326313" y="35226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2" name="Line 128"/>
          <p:cNvSpPr>
            <a:spLocks noChangeShapeType="1"/>
          </p:cNvSpPr>
          <p:nvPr/>
        </p:nvSpPr>
        <p:spPr bwMode="auto">
          <a:xfrm>
            <a:off x="5141912" y="2060575"/>
            <a:ext cx="3011487" cy="28041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3" name="Line 129"/>
          <p:cNvSpPr>
            <a:spLocks noChangeShapeType="1"/>
          </p:cNvSpPr>
          <p:nvPr/>
        </p:nvSpPr>
        <p:spPr bwMode="auto">
          <a:xfrm>
            <a:off x="6659563" y="41132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4" name="Rectangle 130"/>
          <p:cNvSpPr>
            <a:spLocks noChangeArrowheads="1"/>
          </p:cNvSpPr>
          <p:nvPr/>
        </p:nvSpPr>
        <p:spPr bwMode="auto">
          <a:xfrm rot="2814617">
            <a:off x="5219701" y="2168525"/>
            <a:ext cx="901700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/>
              <a:t>y = - x</a:t>
            </a:r>
          </a:p>
        </p:txBody>
      </p:sp>
      <p:sp>
        <p:nvSpPr>
          <p:cNvPr id="451716" name="Text Box 132"/>
          <p:cNvSpPr txBox="1">
            <a:spLocks noChangeArrowheads="1"/>
          </p:cNvSpPr>
          <p:nvPr/>
        </p:nvSpPr>
        <p:spPr bwMode="auto">
          <a:xfrm>
            <a:off x="171450" y="1304925"/>
            <a:ext cx="4552950" cy="3693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* y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= - x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Với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x =1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ta được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y = -1  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B(1; -1)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Đường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thẳng OB là đồ thị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của hàm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= -x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29188" y="1500188"/>
            <a:ext cx="3635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smtClean="0">
                <a:solidFill>
                  <a:srgbClr val="FF0000"/>
                </a:solidFill>
                <a:latin typeface="+mj-lt"/>
                <a:cs typeface="+mn-cs"/>
              </a:rPr>
              <a:t>II</a:t>
            </a:r>
            <a:endParaRPr lang="en-US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5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5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5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5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5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5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5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5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5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45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45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45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45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45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5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04" grpId="0"/>
      <p:bldP spid="451607" grpId="0"/>
      <p:bldP spid="451617" grpId="0"/>
      <p:bldP spid="451682" grpId="0"/>
      <p:bldP spid="451683" grpId="0"/>
      <p:bldP spid="451684" grpId="0"/>
      <p:bldP spid="451686" grpId="0"/>
      <p:bldP spid="451688" grpId="0"/>
      <p:bldP spid="451689" grpId="0"/>
      <p:bldP spid="451697" grpId="0"/>
      <p:bldP spid="451698" grpId="0"/>
      <p:bldP spid="451708" grpId="0" animBg="1"/>
      <p:bldP spid="451712" grpId="0" animBg="1"/>
      <p:bldP spid="451713" grpId="0" animBg="1"/>
      <p:bldP spid="451714" grpId="0"/>
      <p:bldP spid="451716" grpId="0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223838" y="5876925"/>
            <a:ext cx="1841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 sz="3200">
              <a:latin typeface="Calibri" pitchFamily="34" charset="0"/>
            </a:endParaRPr>
          </a:p>
        </p:txBody>
      </p:sp>
      <p:sp>
        <p:nvSpPr>
          <p:cNvPr id="451603" name="Rectangle 19"/>
          <p:cNvSpPr>
            <a:spLocks noChangeArrowheads="1"/>
          </p:cNvSpPr>
          <p:nvPr/>
        </p:nvSpPr>
        <p:spPr bwMode="auto">
          <a:xfrm rot="-2549575">
            <a:off x="5076825" y="2147888"/>
            <a:ext cx="901700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/>
              <a:t>y = x</a:t>
            </a:r>
          </a:p>
        </p:txBody>
      </p:sp>
      <p:sp>
        <p:nvSpPr>
          <p:cNvPr id="451604" name="Text Box 20"/>
          <p:cNvSpPr txBox="1">
            <a:spLocks noChangeArrowheads="1"/>
          </p:cNvSpPr>
          <p:nvPr/>
        </p:nvSpPr>
        <p:spPr bwMode="auto">
          <a:xfrm>
            <a:off x="3929062" y="3457575"/>
            <a:ext cx="360363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451606" name="Text Box 22"/>
          <p:cNvSpPr txBox="1">
            <a:spLocks noChangeArrowheads="1"/>
          </p:cNvSpPr>
          <p:nvPr/>
        </p:nvSpPr>
        <p:spPr bwMode="auto">
          <a:xfrm>
            <a:off x="4737100" y="2522538"/>
            <a:ext cx="682625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Calibri" pitchFamily="34" charset="0"/>
              </a:rPr>
              <a:t>. </a:t>
            </a:r>
            <a:r>
              <a:rPr lang="en-US" sz="2400">
                <a:solidFill>
                  <a:srgbClr val="0000FF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451607" name="Text Box 23"/>
          <p:cNvSpPr txBox="1">
            <a:spLocks noChangeArrowheads="1"/>
          </p:cNvSpPr>
          <p:nvPr/>
        </p:nvSpPr>
        <p:spPr bwMode="auto">
          <a:xfrm>
            <a:off x="4686300" y="3765550"/>
            <a:ext cx="576262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  <a:latin typeface="Calibri" pitchFamily="34" charset="0"/>
              </a:rPr>
              <a:t>. B</a:t>
            </a:r>
          </a:p>
        </p:txBody>
      </p:sp>
      <p:sp>
        <p:nvSpPr>
          <p:cNvPr id="451617" name="Text Box 33"/>
          <p:cNvSpPr txBox="1">
            <a:spLocks noChangeArrowheads="1"/>
          </p:cNvSpPr>
          <p:nvPr/>
        </p:nvSpPr>
        <p:spPr bwMode="auto">
          <a:xfrm>
            <a:off x="5029200" y="4724400"/>
            <a:ext cx="10080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</a:p>
        </p:txBody>
      </p:sp>
      <p:sp>
        <p:nvSpPr>
          <p:cNvPr id="20489" name="Text Box 39"/>
          <p:cNvSpPr txBox="1">
            <a:spLocks noChangeArrowheads="1"/>
          </p:cNvSpPr>
          <p:nvPr/>
        </p:nvSpPr>
        <p:spPr bwMode="auto">
          <a:xfrm>
            <a:off x="1370013" y="3897313"/>
            <a:ext cx="4651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451682" name="Text Box 98"/>
          <p:cNvSpPr txBox="1">
            <a:spLocks noChangeArrowheads="1"/>
          </p:cNvSpPr>
          <p:nvPr/>
        </p:nvSpPr>
        <p:spPr bwMode="auto">
          <a:xfrm>
            <a:off x="5330825" y="3408363"/>
            <a:ext cx="358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51683" name="Text Box 99"/>
          <p:cNvSpPr txBox="1">
            <a:spLocks noChangeArrowheads="1"/>
          </p:cNvSpPr>
          <p:nvPr/>
        </p:nvSpPr>
        <p:spPr bwMode="auto">
          <a:xfrm>
            <a:off x="3783012" y="1985963"/>
            <a:ext cx="3603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51684" name="Text Box 100"/>
          <p:cNvSpPr txBox="1">
            <a:spLocks noChangeArrowheads="1"/>
          </p:cNvSpPr>
          <p:nvPr/>
        </p:nvSpPr>
        <p:spPr bwMode="auto">
          <a:xfrm>
            <a:off x="3711575" y="4506913"/>
            <a:ext cx="612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451686" name="Text Box 102"/>
          <p:cNvSpPr txBox="1">
            <a:spLocks noChangeArrowheads="1"/>
          </p:cNvSpPr>
          <p:nvPr/>
        </p:nvSpPr>
        <p:spPr bwMode="auto">
          <a:xfrm>
            <a:off x="3783012" y="2609850"/>
            <a:ext cx="3603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1981200" y="3352799"/>
            <a:ext cx="4213225" cy="544513"/>
            <a:chOff x="2857" y="2092"/>
            <a:chExt cx="2676" cy="343"/>
          </a:xfrm>
        </p:grpSpPr>
        <p:grpSp>
          <p:nvGrpSpPr>
            <p:cNvPr id="3" name="Group 119"/>
            <p:cNvGrpSpPr>
              <a:grpSpLocks/>
            </p:cNvGrpSpPr>
            <p:nvPr/>
          </p:nvGrpSpPr>
          <p:grpSpPr bwMode="auto">
            <a:xfrm>
              <a:off x="2857" y="2092"/>
              <a:ext cx="2608" cy="58"/>
              <a:chOff x="2857" y="2092"/>
              <a:chExt cx="2608" cy="58"/>
            </a:xfrm>
          </p:grpSpPr>
          <p:sp>
            <p:nvSpPr>
              <p:cNvPr id="20522" name="Line 94"/>
              <p:cNvSpPr>
                <a:spLocks noChangeShapeType="1"/>
              </p:cNvSpPr>
              <p:nvPr/>
            </p:nvSpPr>
            <p:spPr bwMode="auto">
              <a:xfrm>
                <a:off x="4626" y="2103"/>
                <a:ext cx="0" cy="4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18"/>
              <p:cNvGrpSpPr>
                <a:grpSpLocks/>
              </p:cNvGrpSpPr>
              <p:nvPr/>
            </p:nvGrpSpPr>
            <p:grpSpPr bwMode="auto">
              <a:xfrm>
                <a:off x="2857" y="2092"/>
                <a:ext cx="2608" cy="58"/>
                <a:chOff x="2857" y="2148"/>
                <a:chExt cx="2608" cy="58"/>
              </a:xfrm>
            </p:grpSpPr>
            <p:sp>
              <p:nvSpPr>
                <p:cNvPr id="20524" name="Line 78"/>
                <p:cNvSpPr>
                  <a:spLocks noChangeShapeType="1"/>
                </p:cNvSpPr>
                <p:nvPr/>
              </p:nvSpPr>
              <p:spPr bwMode="auto">
                <a:xfrm>
                  <a:off x="2857" y="2183"/>
                  <a:ext cx="26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Line 93"/>
                <p:cNvSpPr>
                  <a:spLocks noChangeShapeType="1"/>
                </p:cNvSpPr>
                <p:nvPr/>
              </p:nvSpPr>
              <p:spPr bwMode="auto">
                <a:xfrm>
                  <a:off x="5068" y="2161"/>
                  <a:ext cx="0" cy="4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Line 95"/>
                <p:cNvSpPr>
                  <a:spLocks noChangeShapeType="1"/>
                </p:cNvSpPr>
                <p:nvPr/>
              </p:nvSpPr>
              <p:spPr bwMode="auto">
                <a:xfrm>
                  <a:off x="3298" y="2148"/>
                  <a:ext cx="0" cy="4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7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3752" y="2153"/>
                  <a:ext cx="1" cy="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521" name="Text Box 103"/>
            <p:cNvSpPr txBox="1">
              <a:spLocks noChangeArrowheads="1"/>
            </p:cNvSpPr>
            <p:nvPr/>
          </p:nvSpPr>
          <p:spPr bwMode="auto">
            <a:xfrm>
              <a:off x="5308" y="2144"/>
              <a:ext cx="225" cy="291"/>
            </a:xfrm>
            <a:prstGeom prst="rect">
              <a:avLst/>
            </a:prstGeom>
            <a:noFill/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smtClean="0"/>
                <a:t>x</a:t>
              </a:r>
              <a:endParaRPr lang="en-US" sz="2400"/>
            </a:p>
          </p:txBody>
        </p:sp>
      </p:grpSp>
      <p:sp>
        <p:nvSpPr>
          <p:cNvPr id="451688" name="Text Box 104"/>
          <p:cNvSpPr txBox="1">
            <a:spLocks noChangeArrowheads="1"/>
          </p:cNvSpPr>
          <p:nvPr/>
        </p:nvSpPr>
        <p:spPr bwMode="auto">
          <a:xfrm>
            <a:off x="2435225" y="3386138"/>
            <a:ext cx="609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451689" name="Text Box 105"/>
          <p:cNvSpPr txBox="1">
            <a:spLocks noChangeArrowheads="1"/>
          </p:cNvSpPr>
          <p:nvPr/>
        </p:nvSpPr>
        <p:spPr bwMode="auto">
          <a:xfrm>
            <a:off x="3152775" y="3424238"/>
            <a:ext cx="5032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</a:t>
            </a:r>
          </a:p>
        </p:txBody>
      </p:sp>
      <p:sp>
        <p:nvSpPr>
          <p:cNvPr id="451690" name="Line 106"/>
          <p:cNvSpPr>
            <a:spLocks noChangeShapeType="1"/>
          </p:cNvSpPr>
          <p:nvPr/>
        </p:nvSpPr>
        <p:spPr bwMode="auto">
          <a:xfrm>
            <a:off x="4105275" y="2782888"/>
            <a:ext cx="682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92" name="Line 108"/>
          <p:cNvSpPr>
            <a:spLocks noChangeShapeType="1"/>
          </p:cNvSpPr>
          <p:nvPr/>
        </p:nvSpPr>
        <p:spPr bwMode="auto">
          <a:xfrm>
            <a:off x="4772025" y="2787650"/>
            <a:ext cx="0" cy="612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697" name="Text Box 113"/>
          <p:cNvSpPr txBox="1">
            <a:spLocks noChangeArrowheads="1"/>
          </p:cNvSpPr>
          <p:nvPr/>
        </p:nvSpPr>
        <p:spPr bwMode="auto">
          <a:xfrm>
            <a:off x="4610100" y="3403600"/>
            <a:ext cx="3587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51698" name="Text Box 114"/>
          <p:cNvSpPr txBox="1">
            <a:spLocks noChangeArrowheads="1"/>
          </p:cNvSpPr>
          <p:nvPr/>
        </p:nvSpPr>
        <p:spPr bwMode="auto">
          <a:xfrm>
            <a:off x="3725862" y="3876675"/>
            <a:ext cx="50641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</a:t>
            </a:r>
          </a:p>
        </p:txBody>
      </p: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3657659" y="761207"/>
            <a:ext cx="485722" cy="4161631"/>
            <a:chOff x="3913" y="542"/>
            <a:chExt cx="307" cy="2571"/>
          </a:xfrm>
        </p:grpSpPr>
        <p:sp>
          <p:nvSpPr>
            <p:cNvPr id="20514" name="Line 79"/>
            <p:cNvSpPr>
              <a:spLocks noChangeShapeType="1"/>
            </p:cNvSpPr>
            <p:nvPr/>
          </p:nvSpPr>
          <p:spPr bwMode="auto">
            <a:xfrm flipV="1">
              <a:off x="4195" y="845"/>
              <a:ext cx="0" cy="22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84"/>
            <p:cNvSpPr>
              <a:spLocks noChangeShapeType="1"/>
            </p:cNvSpPr>
            <p:nvPr/>
          </p:nvSpPr>
          <p:spPr bwMode="auto">
            <a:xfrm>
              <a:off x="4173" y="2582"/>
              <a:ext cx="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89"/>
            <p:cNvSpPr>
              <a:spLocks noChangeShapeType="1"/>
            </p:cNvSpPr>
            <p:nvPr/>
          </p:nvSpPr>
          <p:spPr bwMode="auto">
            <a:xfrm>
              <a:off x="4171" y="2991"/>
              <a:ext cx="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90"/>
            <p:cNvSpPr>
              <a:spLocks noChangeShapeType="1"/>
            </p:cNvSpPr>
            <p:nvPr/>
          </p:nvSpPr>
          <p:spPr bwMode="auto">
            <a:xfrm>
              <a:off x="4173" y="1397"/>
              <a:ext cx="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91"/>
            <p:cNvSpPr>
              <a:spLocks noChangeShapeType="1"/>
            </p:cNvSpPr>
            <p:nvPr/>
          </p:nvSpPr>
          <p:spPr bwMode="auto">
            <a:xfrm>
              <a:off x="4175" y="1797"/>
              <a:ext cx="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Text Box 121"/>
            <p:cNvSpPr txBox="1">
              <a:spLocks noChangeArrowheads="1"/>
            </p:cNvSpPr>
            <p:nvPr/>
          </p:nvSpPr>
          <p:spPr bwMode="auto">
            <a:xfrm>
              <a:off x="3913" y="542"/>
              <a:ext cx="193" cy="456"/>
            </a:xfrm>
            <a:prstGeom prst="rect">
              <a:avLst/>
            </a:prstGeom>
            <a:noFill/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 </a:t>
              </a:r>
              <a:r>
                <a:rPr lang="en-US" sz="2400"/>
                <a:t>y</a:t>
              </a:r>
            </a:p>
          </p:txBody>
        </p:sp>
      </p:grpSp>
      <p:sp>
        <p:nvSpPr>
          <p:cNvPr id="451708" name="Line 124"/>
          <p:cNvSpPr>
            <a:spLocks noChangeShapeType="1"/>
          </p:cNvSpPr>
          <p:nvPr/>
        </p:nvSpPr>
        <p:spPr bwMode="auto">
          <a:xfrm>
            <a:off x="4772025" y="34655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0" name="Line 126"/>
          <p:cNvSpPr>
            <a:spLocks noChangeShapeType="1"/>
          </p:cNvSpPr>
          <p:nvPr/>
        </p:nvSpPr>
        <p:spPr bwMode="auto">
          <a:xfrm flipH="1">
            <a:off x="2809875" y="1966913"/>
            <a:ext cx="2879725" cy="2628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2" name="Line 128"/>
          <p:cNvSpPr>
            <a:spLocks noChangeShapeType="1"/>
          </p:cNvSpPr>
          <p:nvPr/>
        </p:nvSpPr>
        <p:spPr bwMode="auto">
          <a:xfrm>
            <a:off x="2587625" y="2003425"/>
            <a:ext cx="2628900" cy="2447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3" name="Line 129"/>
          <p:cNvSpPr>
            <a:spLocks noChangeShapeType="1"/>
          </p:cNvSpPr>
          <p:nvPr/>
        </p:nvSpPr>
        <p:spPr bwMode="auto">
          <a:xfrm>
            <a:off x="4105275" y="405606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714" name="Rectangle 130"/>
          <p:cNvSpPr>
            <a:spLocks noChangeArrowheads="1"/>
          </p:cNvSpPr>
          <p:nvPr/>
        </p:nvSpPr>
        <p:spPr bwMode="auto">
          <a:xfrm rot="2814617">
            <a:off x="2665413" y="2111375"/>
            <a:ext cx="901700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/>
              <a:t>y = - x</a:t>
            </a:r>
          </a:p>
        </p:txBody>
      </p:sp>
      <p:sp>
        <p:nvSpPr>
          <p:cNvPr id="20510" name="Text Box 133"/>
          <p:cNvSpPr txBox="1">
            <a:spLocks noChangeArrowheads="1"/>
          </p:cNvSpPr>
          <p:nvPr/>
        </p:nvSpPr>
        <p:spPr bwMode="auto">
          <a:xfrm>
            <a:off x="539750" y="692150"/>
            <a:ext cx="23764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51" name="TextBox 50"/>
          <p:cNvSpPr txBox="1"/>
          <p:nvPr/>
        </p:nvSpPr>
        <p:spPr>
          <a:xfrm>
            <a:off x="5089525" y="1300163"/>
            <a:ext cx="2746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solidFill>
                  <a:srgbClr val="FF0000"/>
                </a:solidFill>
                <a:latin typeface="+mj-lt"/>
                <a:cs typeface="+mn-cs"/>
              </a:rPr>
              <a:t>I</a:t>
            </a:r>
            <a:endParaRPr lang="en-US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74900" y="1443038"/>
            <a:ext cx="3635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solidFill>
                  <a:srgbClr val="FF0000"/>
                </a:solidFill>
                <a:latin typeface="+mj-lt"/>
                <a:cs typeface="+mn-cs"/>
              </a:rPr>
              <a:t>II</a:t>
            </a:r>
            <a:endParaRPr lang="en-US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74900" y="4800600"/>
            <a:ext cx="4540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solidFill>
                  <a:srgbClr val="FF0000"/>
                </a:solidFill>
                <a:latin typeface="+mj-lt"/>
                <a:cs typeface="+mn-cs"/>
              </a:rPr>
              <a:t>III</a:t>
            </a:r>
            <a:endParaRPr lang="en-US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5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5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5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5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5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5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5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5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500"/>
                                        <p:tgtEl>
                                          <p:spTgt spid="45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45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45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5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45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45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45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45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45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45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5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03" grpId="0" build="allAtOnce"/>
      <p:bldP spid="451604" grpId="0"/>
      <p:bldP spid="451606" grpId="0"/>
      <p:bldP spid="451607" grpId="0"/>
      <p:bldP spid="451617" grpId="0"/>
      <p:bldP spid="451682" grpId="0"/>
      <p:bldP spid="451683" grpId="0"/>
      <p:bldP spid="451684" grpId="0"/>
      <p:bldP spid="451686" grpId="0"/>
      <p:bldP spid="451688" grpId="0"/>
      <p:bldP spid="451689" grpId="0"/>
      <p:bldP spid="451690" grpId="0" animBg="1"/>
      <p:bldP spid="451692" grpId="0" animBg="1"/>
      <p:bldP spid="451697" grpId="0"/>
      <p:bldP spid="451698" grpId="0"/>
      <p:bldP spid="451708" grpId="0" animBg="1"/>
      <p:bldP spid="451710" grpId="0" animBg="1"/>
      <p:bldP spid="451712" grpId="0" animBg="1"/>
      <p:bldP spid="451713" grpId="0" animBg="1"/>
      <p:bldP spid="451714" grpId="0"/>
      <p:bldP spid="51" grpId="0"/>
      <p:bldP spid="52" grpId="0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38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Học thuộc các nội dung của bài.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6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3600">
                <a:latin typeface="Times New Roman" pitchFamily="18" charset="0"/>
                <a:cs typeface="Times New Roman" pitchFamily="18" charset="0"/>
              </a:rPr>
              <a:t>Làm bài tập 42, 43, 44, 45/73 SGK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3600">
                <a:latin typeface="Times New Roman" pitchFamily="18" charset="0"/>
                <a:cs typeface="Times New Roman" pitchFamily="18" charset="0"/>
              </a:rPr>
              <a:t>- Chuẩn bị bài mới: Chuẩn bị tốt các bài tập, tiết sau luyện tập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-2057400" y="-1981200"/>
            <a:ext cx="373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81200" y="609600"/>
            <a:ext cx="5236562" cy="67710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vi-VN" sz="3800" b="1" dirty="0">
                <a:solidFill>
                  <a:srgbClr val="FF0000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</a:rPr>
              <a:t>HƯỚNG </a:t>
            </a:r>
            <a:r>
              <a:rPr lang="vi-VN" sz="3800" b="1">
                <a:solidFill>
                  <a:srgbClr val="FF0000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</a:rPr>
              <a:t>DẪN </a:t>
            </a:r>
            <a:r>
              <a:rPr lang="en-US" sz="3800" b="1">
                <a:solidFill>
                  <a:srgbClr val="FF0000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</a:rPr>
              <a:t>VỀ NHÀ</a:t>
            </a:r>
            <a:endParaRPr lang="vi-VN" sz="3800" b="1" dirty="0">
              <a:solidFill>
                <a:srgbClr val="FF0000"/>
              </a:solidFill>
              <a:effectLst>
                <a:glow rad="101600">
                  <a:srgbClr val="FFFFFF"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-2057400" y="-1981200"/>
            <a:ext cx="373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04800" y="1219200"/>
            <a:ext cx="45563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600" b="1" i="1">
                <a:solidFill>
                  <a:srgbClr val="FF0000"/>
                </a:solidFill>
              </a:rPr>
              <a:t>- Hướng dẫn bài </a:t>
            </a:r>
            <a:r>
              <a:rPr lang="en-US" sz="3600" b="1" i="1">
                <a:solidFill>
                  <a:srgbClr val="FF0000"/>
                </a:solidFill>
              </a:rPr>
              <a:t>43/72</a:t>
            </a:r>
            <a:endParaRPr lang="vi-VN" sz="3600" b="1" i="1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609600"/>
            <a:ext cx="5236562" cy="67710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vi-VN" sz="3800" b="1" dirty="0">
                <a:solidFill>
                  <a:srgbClr val="FF0000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</a:rPr>
              <a:t>HƯỚNG </a:t>
            </a:r>
            <a:r>
              <a:rPr lang="vi-VN" sz="3800" b="1">
                <a:solidFill>
                  <a:srgbClr val="FF0000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</a:rPr>
              <a:t>DẪN </a:t>
            </a:r>
            <a:r>
              <a:rPr lang="en-US" sz="3800" b="1">
                <a:solidFill>
                  <a:srgbClr val="FF0000"/>
                </a:solidFill>
                <a:effectLst>
                  <a:glow rad="101600">
                    <a:srgbClr val="FFFFFF">
                      <a:alpha val="60000"/>
                    </a:srgbClr>
                  </a:glow>
                </a:effectLst>
              </a:rPr>
              <a:t>VỀ NHÀ</a:t>
            </a:r>
            <a:endParaRPr lang="vi-VN" sz="3800" b="1" dirty="0">
              <a:solidFill>
                <a:srgbClr val="FF0000"/>
              </a:solidFill>
              <a:effectLst>
                <a:glow rad="101600">
                  <a:srgbClr val="FFFFFF">
                    <a:alpha val="60000"/>
                  </a:srgbClr>
                </a:glow>
              </a:effectLst>
            </a:endParaRPr>
          </a:p>
        </p:txBody>
      </p:sp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600200"/>
            <a:ext cx="3657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28600" y="1828800"/>
            <a:ext cx="4953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3200" smtClean="0"/>
              <a:t>Thời gian chuyển động của người đi bộ là 4h</a:t>
            </a:r>
          </a:p>
          <a:p>
            <a:pPr>
              <a:buFontTx/>
              <a:buChar char="-"/>
            </a:pPr>
            <a:r>
              <a:rPr lang="en-US" sz="3200" smtClean="0"/>
              <a:t>Thời gian chuyển động của người đi xe đạp là 2h</a:t>
            </a:r>
          </a:p>
          <a:p>
            <a:pPr>
              <a:buFontTx/>
              <a:buChar char="-"/>
            </a:pPr>
            <a:endParaRPr lang="en-US" sz="2400" smtClean="0"/>
          </a:p>
          <a:p>
            <a:pPr>
              <a:buFontTx/>
              <a:buChar char="-"/>
            </a:pPr>
            <a:endParaRPr lang="en-US" sz="240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8600" y="3940076"/>
            <a:ext cx="4953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3200" smtClean="0"/>
              <a:t> Quãng đường đi được của người đi bộ là 20km</a:t>
            </a:r>
          </a:p>
          <a:p>
            <a:pPr>
              <a:buFontTx/>
              <a:buChar char="-"/>
            </a:pPr>
            <a:r>
              <a:rPr lang="en-US" sz="3200" smtClean="0"/>
              <a:t> Quãng đường đi được của người đi xe đạp là 30km</a:t>
            </a:r>
          </a:p>
          <a:p>
            <a:pPr>
              <a:buFontTx/>
              <a:buChar char="-"/>
            </a:pPr>
            <a:endParaRPr lang="en-US" sz="2400" smtClean="0"/>
          </a:p>
          <a:p>
            <a:pPr>
              <a:buFontTx/>
              <a:buChar char="-"/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981200" y="0"/>
            <a:ext cx="5486400" cy="11620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TimeH"/>
              </a:rPr>
              <a:t>hép quµ may m¾n</a:t>
            </a:r>
          </a:p>
        </p:txBody>
      </p:sp>
      <p:pic>
        <p:nvPicPr>
          <p:cNvPr id="36867" name="Picture 3" descr="images (1)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3716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 descr="1291539828_hop20qua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4419600"/>
            <a:ext cx="22098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 descr="images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00700" y="1138238"/>
            <a:ext cx="2095500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 descr="images (3)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29200" y="4114800"/>
            <a:ext cx="2924175" cy="23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457200" cy="4572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6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68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tai lieu cua Thuy\TRẦN HƯNG ĐẠO\2017-2018\GIÁO ÁN\thi GVG\ảnh đècá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533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5334000" y="2590800"/>
            <a:ext cx="2759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Nhà bác học </a:t>
            </a:r>
          </a:p>
          <a:p>
            <a:pPr algn="ctr"/>
            <a:r>
              <a:rPr lang="en-US" sz="2400">
                <a:solidFill>
                  <a:srgbClr val="FF0000"/>
                </a:solidFill>
              </a:rPr>
              <a:t>RƠ - NÊ -ĐỀ - CÁC</a:t>
            </a:r>
          </a:p>
          <a:p>
            <a:pPr algn="ctr"/>
            <a:r>
              <a:rPr lang="en-US" sz="2400">
                <a:solidFill>
                  <a:srgbClr val="FF0000"/>
                </a:solidFill>
              </a:rPr>
              <a:t>(1596 - 1650)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LỆ</a:t>
            </a:r>
          </a:p>
          <a:p>
            <a:pPr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Có 2 đội chơi, mỗi đội chơi có 4 bạn. Mỗi bạn sẽ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chọn và dán tọa độ vào đúng với điểm đã được chấm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trên mặt phẳng tọa độ. Đội nào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xong trước, đúng và có đội cổ vũ nhiệt tình hơn thì giành chiến thắng và được nhận quà. (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Lưu ý, bạn sau có thể sửa lỗi cho bạn trước trong đội mình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Mỗi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đội có tối đa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để hoàn thành bài của mình.</a:t>
            </a:r>
          </a:p>
          <a:p>
            <a:pPr>
              <a:buNone/>
            </a:pPr>
            <a:r>
              <a:rPr lang="pt-BR" sz="3200">
                <a:latin typeface="Times New Roman" pitchFamily="18" charset="0"/>
                <a:cs typeface="Times New Roman" pitchFamily="18" charset="0"/>
              </a:rPr>
              <a:t>+  Các bạn còn lại trong hai đội sẽ có nhiệm vụ theo dõi, cổ vũ cho </a:t>
            </a:r>
            <a:r>
              <a:rPr lang="pt-BR" sz="3200" smtClean="0">
                <a:latin typeface="Times New Roman" pitchFamily="18" charset="0"/>
                <a:cs typeface="Times New Roman" pitchFamily="18" charset="0"/>
              </a:rPr>
              <a:t>2 đội chơi.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09600" y="457200"/>
            <a:ext cx="7391400" cy="685800"/>
          </a:xfrm>
          <a:prstGeom prst="rect">
            <a:avLst/>
          </a:prstGeom>
          <a:solidFill>
            <a:srgbClr val="F9EB8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“ AI NHANH HƠN ”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6858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15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14</a:t>
            </a:r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13</a:t>
            </a:r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12</a:t>
            </a:r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11</a:t>
            </a:r>
          </a:p>
        </p:txBody>
      </p:sp>
      <p:sp>
        <p:nvSpPr>
          <p:cNvPr id="89098" name="Oval 10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10</a:t>
            </a:r>
          </a:p>
        </p:txBody>
      </p:sp>
      <p:sp>
        <p:nvSpPr>
          <p:cNvPr id="89099" name="Oval 11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9</a:t>
            </a:r>
          </a:p>
        </p:txBody>
      </p:sp>
      <p:sp>
        <p:nvSpPr>
          <p:cNvPr id="89100" name="Oval 12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8</a:t>
            </a:r>
          </a:p>
        </p:txBody>
      </p:sp>
      <p:sp>
        <p:nvSpPr>
          <p:cNvPr id="89101" name="Oval 13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7</a:t>
            </a:r>
          </a:p>
        </p:txBody>
      </p:sp>
      <p:sp>
        <p:nvSpPr>
          <p:cNvPr id="89102" name="Oval 14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6</a:t>
            </a:r>
          </a:p>
        </p:txBody>
      </p:sp>
      <p:sp>
        <p:nvSpPr>
          <p:cNvPr id="89103" name="Oval 15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5</a:t>
            </a:r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4</a:t>
            </a:r>
          </a:p>
        </p:txBody>
      </p:sp>
      <p:sp>
        <p:nvSpPr>
          <p:cNvPr id="89105" name="Oval 17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3</a:t>
            </a:r>
          </a:p>
        </p:txBody>
      </p:sp>
      <p:sp>
        <p:nvSpPr>
          <p:cNvPr id="89106" name="Oval 18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2</a:t>
            </a:r>
          </a:p>
        </p:txBody>
      </p:sp>
      <p:sp>
        <p:nvSpPr>
          <p:cNvPr id="89107" name="Oval 19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1</a:t>
            </a:r>
          </a:p>
        </p:txBody>
      </p:sp>
      <p:sp>
        <p:nvSpPr>
          <p:cNvPr id="89108" name="Oval 20"/>
          <p:cNvSpPr>
            <a:spLocks noChangeArrowheads="1"/>
          </p:cNvSpPr>
          <p:nvPr/>
        </p:nvSpPr>
        <p:spPr bwMode="auto">
          <a:xfrm>
            <a:off x="3962400" y="4953000"/>
            <a:ext cx="1295400" cy="1219200"/>
          </a:xfrm>
          <a:prstGeom prst="ellipse">
            <a:avLst/>
          </a:prstGeom>
          <a:solidFill>
            <a:srgbClr val="006600"/>
          </a:solidFill>
          <a:ln>
            <a:noFill/>
          </a:ln>
          <a:effectLst>
            <a:prstShdw prst="shdw17" dist="17961" dir="2700000">
              <a:srgbClr val="006600">
                <a:gamma/>
                <a:shade val="60000"/>
                <a:invGamma/>
              </a:srgbClr>
            </a:prst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</a:rPr>
              <a:t>0</a:t>
            </a: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533400" y="228600"/>
            <a:ext cx="7391400" cy="685800"/>
          </a:xfrm>
          <a:prstGeom prst="rect">
            <a:avLst/>
          </a:prstGeom>
          <a:solidFill>
            <a:srgbClr val="F9EB8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 TIẾP SỨC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" y="994350"/>
            <a:ext cx="8610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LỆ</a:t>
            </a:r>
          </a:p>
          <a:p>
            <a:pPr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  Có 2 đội chơi, mỗi đội chơi có 4 bạn. Mỗi bạn sẽ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chọn và dán tọa độ vào đúng với điểm đã được chấm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trên mặt phẳng tọa độ. Đội nào xong trước, đúng và có đội cổ vũ nhiệt tình hơn thì giành chiến thắng và được nhận quà. (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Lưu ý, bạn sau có thể sửa lỗi cho bạn trước trong đội mình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  Mỗi đội có tối đa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 phút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để hoàn thành bài của mình.</a:t>
            </a:r>
          </a:p>
          <a:p>
            <a:pPr>
              <a:buNone/>
            </a:pPr>
            <a:r>
              <a:rPr lang="pt-BR" sz="2800" smtClean="0">
                <a:latin typeface="Times New Roman" pitchFamily="18" charset="0"/>
                <a:cs typeface="Times New Roman" pitchFamily="18" charset="0"/>
              </a:rPr>
              <a:t>+  Các bạn còn lại trong hai đội sẽ có nhiệm vụ theo dõi, cổ vũ cho 2 đội chơi.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990600" y="5562600"/>
            <a:ext cx="2514600" cy="685800"/>
          </a:xfrm>
          <a:prstGeom prst="rect">
            <a:avLst/>
          </a:prstGeom>
          <a:solidFill>
            <a:srgbClr val="F9EB8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 GIỜ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animBg="1" autoUpdateAnimBg="0"/>
      <p:bldP spid="89095" grpId="0" animBg="1" autoUpdateAnimBg="0"/>
      <p:bldP spid="89096" grpId="0" animBg="1" autoUpdateAnimBg="0"/>
      <p:bldP spid="89097" grpId="0" animBg="1" autoUpdateAnimBg="0"/>
      <p:bldP spid="89098" grpId="0" animBg="1" autoUpdateAnimBg="0"/>
      <p:bldP spid="89099" grpId="0" animBg="1" autoUpdateAnimBg="0"/>
      <p:bldP spid="89100" grpId="0" animBg="1" autoUpdateAnimBg="0"/>
      <p:bldP spid="89101" grpId="0" animBg="1" autoUpdateAnimBg="0"/>
      <p:bldP spid="89102" grpId="0" animBg="1" autoUpdateAnimBg="0"/>
      <p:bldP spid="89103" grpId="0" animBg="1" autoUpdateAnimBg="0"/>
      <p:bldP spid="89104" grpId="0" animBg="1" autoUpdateAnimBg="0"/>
      <p:bldP spid="89105" grpId="0" animBg="1" autoUpdateAnimBg="0"/>
      <p:bldP spid="89106" grpId="0" animBg="1" autoUpdateAnimBg="0"/>
      <p:bldP spid="89107" grpId="0" animBg="1" autoUpdateAnimBg="0"/>
      <p:bldP spid="89108" grpId="0" animBg="1" autoUpdateAnimBg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1676400"/>
          <a:ext cx="6248400" cy="1645920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  <a:gridCol w="1041400"/>
                <a:gridCol w="1041400"/>
                <a:gridCol w="1041400"/>
              </a:tblGrid>
              <a:tr h="800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en-US" sz="3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36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36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36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en-US" sz="36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en-US" sz="36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600" b="1" smtClean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en-US" sz="36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36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36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36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36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r>
                        <a:rPr lang="en-US" sz="3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3600" b="1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0" y="0"/>
          <a:ext cx="12382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Equation" r:id="rId3" imgW="126835" imgH="139518" progId="Equation.DSMT4">
                  <p:embed/>
                </p:oleObj>
              </mc:Choice>
              <mc:Fallback>
                <p:oleObj name="Equation" r:id="rId3" imgW="126835" imgH="139518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382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0" y="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5" imgW="139579" imgH="164957" progId="Equation.DSMT4">
                  <p:embed/>
                </p:oleObj>
              </mc:Choice>
              <mc:Fallback>
                <p:oleObj name="Equation" r:id="rId5" imgW="139579" imgH="164957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52400" y="710625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 1</a:t>
            </a:r>
            <a:r>
              <a:rPr kumimoji="0" lang="pt-BR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Hàm số y = f(x) được cho bằng bảng sau:</a:t>
            </a:r>
            <a:endParaRPr kumimoji="0" lang="pt-B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" y="3300442"/>
            <a:ext cx="8686800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 tập hợp {(x; y)}  các cặp giá trị tương ứng của x và y xác định hàm số trên.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Vẽ một hệ trục tọa độ Oxy? Biểu</a:t>
            </a:r>
            <a:r>
              <a:rPr kumimoji="0" lang="en-US" sz="32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diễn trên mặt phẳng tọa độ các điểm A, B, C, D, E có tọa độ tương ứng là 5 cặp số trên?</a:t>
            </a: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8564" name="Group 356"/>
          <p:cNvGraphicFramePr>
            <a:graphicFrameLocks noGrp="1"/>
          </p:cNvGraphicFramePr>
          <p:nvPr>
            <p:ph/>
          </p:nvPr>
        </p:nvGraphicFramePr>
        <p:xfrm>
          <a:off x="571500" y="1295400"/>
          <a:ext cx="5448300" cy="1287145"/>
        </p:xfrm>
        <a:graphic>
          <a:graphicData uri="http://schemas.openxmlformats.org/drawingml/2006/table">
            <a:tbl>
              <a:tblPr/>
              <a:tblGrid>
                <a:gridCol w="906135"/>
                <a:gridCol w="911881"/>
                <a:gridCol w="908050"/>
                <a:gridCol w="904219"/>
                <a:gridCol w="911881"/>
                <a:gridCol w="906134"/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5E78-415D-454F-873E-8F68C9B0754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714374" y="609600"/>
            <a:ext cx="789622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Hàm số y</a:t>
            </a:r>
            <a:r>
              <a:rPr lang="vi-VN" sz="3600" b="1">
                <a:latin typeface="Times New Roman" pitchFamily="18" charset="0"/>
                <a:cs typeface="Times New Roman" pitchFamily="18" charset="0"/>
              </a:rPr>
              <a:t> = f(x)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được cho </a:t>
            </a:r>
            <a:r>
              <a:rPr lang="vi-VN" sz="3600" b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bảng: </a:t>
            </a:r>
          </a:p>
        </p:txBody>
      </p:sp>
      <p:sp>
        <p:nvSpPr>
          <p:cNvPr id="478237" name="Text Box 29"/>
          <p:cNvSpPr txBox="1">
            <a:spLocks noChangeArrowheads="1"/>
          </p:cNvSpPr>
          <p:nvPr/>
        </p:nvSpPr>
        <p:spPr bwMode="auto">
          <a:xfrm>
            <a:off x="-36513" y="2743200"/>
            <a:ext cx="50784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smtClean="0"/>
              <a:t>a. </a:t>
            </a: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12316" name="Line 40"/>
          <p:cNvSpPr>
            <a:spLocks noChangeShapeType="1"/>
          </p:cNvSpPr>
          <p:nvPr/>
        </p:nvSpPr>
        <p:spPr bwMode="auto">
          <a:xfrm>
            <a:off x="7391400" y="49657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17" name="Text Box 48"/>
          <p:cNvSpPr txBox="1">
            <a:spLocks noChangeArrowheads="1"/>
          </p:cNvSpPr>
          <p:nvPr/>
        </p:nvSpPr>
        <p:spPr bwMode="auto">
          <a:xfrm>
            <a:off x="6500813" y="461010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0</a:t>
            </a:r>
          </a:p>
        </p:txBody>
      </p:sp>
      <p:sp>
        <p:nvSpPr>
          <p:cNvPr id="12318" name="Text Box 49"/>
          <p:cNvSpPr txBox="1">
            <a:spLocks noChangeArrowheads="1"/>
          </p:cNvSpPr>
          <p:nvPr/>
        </p:nvSpPr>
        <p:spPr bwMode="auto">
          <a:xfrm>
            <a:off x="7035800" y="4610100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12319" name="Text Box 50"/>
          <p:cNvSpPr txBox="1">
            <a:spLocks noChangeArrowheads="1"/>
          </p:cNvSpPr>
          <p:nvPr/>
        </p:nvSpPr>
        <p:spPr bwMode="auto">
          <a:xfrm>
            <a:off x="7512050" y="4619625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2</a:t>
            </a:r>
          </a:p>
        </p:txBody>
      </p:sp>
      <p:sp>
        <p:nvSpPr>
          <p:cNvPr id="12320" name="Text Box 51"/>
          <p:cNvSpPr txBox="1">
            <a:spLocks noChangeArrowheads="1"/>
          </p:cNvSpPr>
          <p:nvPr/>
        </p:nvSpPr>
        <p:spPr bwMode="auto">
          <a:xfrm>
            <a:off x="7961313" y="4619625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3</a:t>
            </a:r>
          </a:p>
        </p:txBody>
      </p:sp>
      <p:sp>
        <p:nvSpPr>
          <p:cNvPr id="12321" name="Text Box 52"/>
          <p:cNvSpPr txBox="1">
            <a:spLocks noChangeArrowheads="1"/>
          </p:cNvSpPr>
          <p:nvPr/>
        </p:nvSpPr>
        <p:spPr bwMode="auto">
          <a:xfrm>
            <a:off x="8337550" y="4619625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4</a:t>
            </a:r>
          </a:p>
        </p:txBody>
      </p:sp>
      <p:sp>
        <p:nvSpPr>
          <p:cNvPr id="12322" name="Text Box 53"/>
          <p:cNvSpPr txBox="1">
            <a:spLocks noChangeArrowheads="1"/>
          </p:cNvSpPr>
          <p:nvPr/>
        </p:nvSpPr>
        <p:spPr bwMode="auto">
          <a:xfrm>
            <a:off x="6434138" y="4892675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-1</a:t>
            </a:r>
          </a:p>
        </p:txBody>
      </p:sp>
      <p:sp>
        <p:nvSpPr>
          <p:cNvPr id="12323" name="Text Box 54"/>
          <p:cNvSpPr txBox="1">
            <a:spLocks noChangeArrowheads="1"/>
          </p:cNvSpPr>
          <p:nvPr/>
        </p:nvSpPr>
        <p:spPr bwMode="auto">
          <a:xfrm>
            <a:off x="5710238" y="4614863"/>
            <a:ext cx="457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-2</a:t>
            </a:r>
          </a:p>
        </p:txBody>
      </p:sp>
      <p:sp>
        <p:nvSpPr>
          <p:cNvPr id="12324" name="Text Box 55"/>
          <p:cNvSpPr txBox="1">
            <a:spLocks noChangeArrowheads="1"/>
          </p:cNvSpPr>
          <p:nvPr/>
        </p:nvSpPr>
        <p:spPr bwMode="auto">
          <a:xfrm>
            <a:off x="5338763" y="4614863"/>
            <a:ext cx="3746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-3</a:t>
            </a:r>
          </a:p>
        </p:txBody>
      </p:sp>
      <p:sp>
        <p:nvSpPr>
          <p:cNvPr id="12325" name="Text Box 62"/>
          <p:cNvSpPr txBox="1">
            <a:spLocks noChangeArrowheads="1"/>
          </p:cNvSpPr>
          <p:nvPr/>
        </p:nvSpPr>
        <p:spPr bwMode="auto">
          <a:xfrm>
            <a:off x="6167438" y="4606925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-1</a:t>
            </a:r>
          </a:p>
        </p:txBody>
      </p:sp>
      <p:sp>
        <p:nvSpPr>
          <p:cNvPr id="12326" name="Text Box 65"/>
          <p:cNvSpPr txBox="1">
            <a:spLocks noChangeArrowheads="1"/>
          </p:cNvSpPr>
          <p:nvPr/>
        </p:nvSpPr>
        <p:spPr bwMode="auto">
          <a:xfrm>
            <a:off x="4833938" y="4637088"/>
            <a:ext cx="457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-4</a:t>
            </a:r>
          </a:p>
        </p:txBody>
      </p:sp>
      <p:sp>
        <p:nvSpPr>
          <p:cNvPr id="12327" name="Line 67"/>
          <p:cNvSpPr>
            <a:spLocks noChangeShapeType="1"/>
          </p:cNvSpPr>
          <p:nvPr/>
        </p:nvSpPr>
        <p:spPr bwMode="auto">
          <a:xfrm flipH="1">
            <a:off x="5995988" y="33813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8" name="Line 68"/>
          <p:cNvSpPr>
            <a:spLocks noChangeShapeType="1"/>
          </p:cNvSpPr>
          <p:nvPr/>
        </p:nvSpPr>
        <p:spPr bwMode="auto">
          <a:xfrm flipV="1">
            <a:off x="6386513" y="38227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29" name="Line 71"/>
          <p:cNvSpPr>
            <a:spLocks noChangeShapeType="1"/>
          </p:cNvSpPr>
          <p:nvPr/>
        </p:nvSpPr>
        <p:spPr bwMode="auto">
          <a:xfrm>
            <a:off x="6840538" y="42449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30" name="Line 72"/>
          <p:cNvSpPr>
            <a:spLocks noChangeShapeType="1"/>
          </p:cNvSpPr>
          <p:nvPr/>
        </p:nvSpPr>
        <p:spPr bwMode="auto">
          <a:xfrm flipH="1">
            <a:off x="7429520" y="4643446"/>
            <a:ext cx="6330" cy="90487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331" name="Text Box 79"/>
          <p:cNvSpPr txBox="1">
            <a:spLocks noChangeArrowheads="1"/>
          </p:cNvSpPr>
          <p:nvPr/>
        </p:nvSpPr>
        <p:spPr bwMode="auto">
          <a:xfrm>
            <a:off x="6011863" y="3602038"/>
            <a:ext cx="685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B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32" name="Text Box 82"/>
          <p:cNvSpPr txBox="1">
            <a:spLocks noChangeArrowheads="1"/>
          </p:cNvSpPr>
          <p:nvPr/>
        </p:nvSpPr>
        <p:spPr bwMode="auto">
          <a:xfrm>
            <a:off x="6767513" y="4887913"/>
            <a:ext cx="504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C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33" name="Text Box 83"/>
          <p:cNvSpPr txBox="1">
            <a:spLocks noChangeArrowheads="1"/>
          </p:cNvSpPr>
          <p:nvPr/>
        </p:nvSpPr>
        <p:spPr bwMode="auto">
          <a:xfrm>
            <a:off x="7397750" y="5343525"/>
            <a:ext cx="3603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36" name="Text Box 86"/>
          <p:cNvSpPr txBox="1">
            <a:spLocks noChangeArrowheads="1"/>
          </p:cNvSpPr>
          <p:nvPr/>
        </p:nvSpPr>
        <p:spPr bwMode="auto">
          <a:xfrm>
            <a:off x="3636963" y="3573463"/>
            <a:ext cx="5032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12340" name="Text Box 95"/>
          <p:cNvSpPr txBox="1">
            <a:spLocks noChangeArrowheads="1"/>
          </p:cNvSpPr>
          <p:nvPr/>
        </p:nvSpPr>
        <p:spPr bwMode="auto">
          <a:xfrm>
            <a:off x="2928938" y="76200"/>
            <a:ext cx="2667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3200" b="1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41" name="Text Box 98"/>
          <p:cNvSpPr txBox="1">
            <a:spLocks noChangeArrowheads="1"/>
          </p:cNvSpPr>
          <p:nvPr/>
        </p:nvSpPr>
        <p:spPr bwMode="auto">
          <a:xfrm>
            <a:off x="-76200" y="4286256"/>
            <a:ext cx="51816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b.Vẽ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một hệ trục toạ độ Oxy</a:t>
            </a:r>
          </a:p>
        </p:txBody>
      </p:sp>
      <p:sp>
        <p:nvSpPr>
          <p:cNvPr id="12342" name="Text Box 99"/>
          <p:cNvSpPr txBox="1">
            <a:spLocks noChangeArrowheads="1"/>
          </p:cNvSpPr>
          <p:nvPr/>
        </p:nvSpPr>
        <p:spPr bwMode="auto">
          <a:xfrm>
            <a:off x="287338" y="4929198"/>
            <a:ext cx="442912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Biểu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diễn tập hợp các điểm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trên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mặt  phẳng toạ độ </a:t>
            </a:r>
            <a:r>
              <a:rPr lang="en-US" sz="3200" b="1">
                <a:latin typeface="Calibri" pitchFamily="34" charset="0"/>
              </a:rPr>
              <a:t>.</a:t>
            </a:r>
          </a:p>
        </p:txBody>
      </p:sp>
      <p:sp>
        <p:nvSpPr>
          <p:cNvPr id="12343" name="Text Box 141"/>
          <p:cNvSpPr txBox="1">
            <a:spLocks noChangeArrowheads="1"/>
          </p:cNvSpPr>
          <p:nvPr/>
        </p:nvSpPr>
        <p:spPr bwMode="auto">
          <a:xfrm>
            <a:off x="6421438" y="5294313"/>
            <a:ext cx="381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-2</a:t>
            </a:r>
          </a:p>
        </p:txBody>
      </p:sp>
      <p:sp>
        <p:nvSpPr>
          <p:cNvPr id="12344" name="Text Box 142"/>
          <p:cNvSpPr txBox="1">
            <a:spLocks noChangeArrowheads="1"/>
          </p:cNvSpPr>
          <p:nvPr/>
        </p:nvSpPr>
        <p:spPr bwMode="auto">
          <a:xfrm>
            <a:off x="6381750" y="5716588"/>
            <a:ext cx="457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-3</a:t>
            </a:r>
          </a:p>
        </p:txBody>
      </p:sp>
      <p:sp>
        <p:nvSpPr>
          <p:cNvPr id="12345" name="Text Box 143"/>
          <p:cNvSpPr txBox="1">
            <a:spLocks noChangeArrowheads="1"/>
          </p:cNvSpPr>
          <p:nvPr/>
        </p:nvSpPr>
        <p:spPr bwMode="auto">
          <a:xfrm>
            <a:off x="6369050" y="6135688"/>
            <a:ext cx="457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-4</a:t>
            </a:r>
          </a:p>
        </p:txBody>
      </p:sp>
      <p:sp>
        <p:nvSpPr>
          <p:cNvPr id="12346" name="Line 163"/>
          <p:cNvSpPr>
            <a:spLocks noChangeShapeType="1"/>
          </p:cNvSpPr>
          <p:nvPr/>
        </p:nvSpPr>
        <p:spPr bwMode="auto">
          <a:xfrm flipH="1">
            <a:off x="6399213" y="38147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47" name="Text Box 165"/>
          <p:cNvSpPr txBox="1">
            <a:spLocks noChangeArrowheads="1"/>
          </p:cNvSpPr>
          <p:nvPr/>
        </p:nvSpPr>
        <p:spPr bwMode="auto">
          <a:xfrm>
            <a:off x="6462713" y="4041775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1</a:t>
            </a:r>
          </a:p>
        </p:txBody>
      </p:sp>
      <p:sp>
        <p:nvSpPr>
          <p:cNvPr id="12348" name="Text Box 166"/>
          <p:cNvSpPr txBox="1">
            <a:spLocks noChangeArrowheads="1"/>
          </p:cNvSpPr>
          <p:nvPr/>
        </p:nvSpPr>
        <p:spPr bwMode="auto">
          <a:xfrm>
            <a:off x="6459538" y="3613150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2</a:t>
            </a:r>
          </a:p>
        </p:txBody>
      </p:sp>
      <p:sp>
        <p:nvSpPr>
          <p:cNvPr id="12349" name="Text Box 167"/>
          <p:cNvSpPr txBox="1">
            <a:spLocks noChangeArrowheads="1"/>
          </p:cNvSpPr>
          <p:nvPr/>
        </p:nvSpPr>
        <p:spPr bwMode="auto">
          <a:xfrm>
            <a:off x="6551613" y="321310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3</a:t>
            </a:r>
          </a:p>
        </p:txBody>
      </p:sp>
      <p:sp>
        <p:nvSpPr>
          <p:cNvPr id="12350" name="Text Box 168"/>
          <p:cNvSpPr txBox="1">
            <a:spLocks noChangeArrowheads="1"/>
          </p:cNvSpPr>
          <p:nvPr/>
        </p:nvSpPr>
        <p:spPr bwMode="auto">
          <a:xfrm>
            <a:off x="6500813" y="2744788"/>
            <a:ext cx="304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4</a:t>
            </a:r>
          </a:p>
        </p:txBody>
      </p:sp>
      <p:grpSp>
        <p:nvGrpSpPr>
          <p:cNvPr id="2" name="Group 265"/>
          <p:cNvGrpSpPr>
            <a:grpSpLocks/>
          </p:cNvGrpSpPr>
          <p:nvPr/>
        </p:nvGrpSpPr>
        <p:grpSpPr bwMode="auto">
          <a:xfrm>
            <a:off x="6400801" y="2378075"/>
            <a:ext cx="457200" cy="4186238"/>
            <a:chOff x="4123" y="1296"/>
            <a:chExt cx="288" cy="2637"/>
          </a:xfrm>
        </p:grpSpPr>
        <p:sp>
          <p:nvSpPr>
            <p:cNvPr id="12377" name="Line 255"/>
            <p:cNvSpPr>
              <a:spLocks noChangeShapeType="1"/>
            </p:cNvSpPr>
            <p:nvPr/>
          </p:nvSpPr>
          <p:spPr bwMode="auto">
            <a:xfrm flipV="1">
              <a:off x="4377" y="1389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378" name="Line 256"/>
            <p:cNvSpPr>
              <a:spLocks noChangeShapeType="1"/>
            </p:cNvSpPr>
            <p:nvPr/>
          </p:nvSpPr>
          <p:spPr bwMode="auto">
            <a:xfrm>
              <a:off x="4352" y="2472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/>
            </a:p>
          </p:txBody>
        </p:sp>
        <p:sp>
          <p:nvSpPr>
            <p:cNvPr id="12379" name="Line 257"/>
            <p:cNvSpPr>
              <a:spLocks noChangeShapeType="1"/>
            </p:cNvSpPr>
            <p:nvPr/>
          </p:nvSpPr>
          <p:spPr bwMode="auto">
            <a:xfrm>
              <a:off x="4352" y="2205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/>
            </a:p>
          </p:txBody>
        </p:sp>
        <p:sp>
          <p:nvSpPr>
            <p:cNvPr id="12380" name="Line 258"/>
            <p:cNvSpPr>
              <a:spLocks noChangeShapeType="1"/>
            </p:cNvSpPr>
            <p:nvPr/>
          </p:nvSpPr>
          <p:spPr bwMode="auto">
            <a:xfrm>
              <a:off x="4354" y="1933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/>
            </a:p>
          </p:txBody>
        </p:sp>
        <p:sp>
          <p:nvSpPr>
            <p:cNvPr id="12381" name="Line 259"/>
            <p:cNvSpPr>
              <a:spLocks noChangeShapeType="1"/>
            </p:cNvSpPr>
            <p:nvPr/>
          </p:nvSpPr>
          <p:spPr bwMode="auto">
            <a:xfrm>
              <a:off x="4352" y="3529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/>
            </a:p>
          </p:txBody>
        </p:sp>
        <p:sp>
          <p:nvSpPr>
            <p:cNvPr id="12382" name="Line 260"/>
            <p:cNvSpPr>
              <a:spLocks noChangeShapeType="1"/>
            </p:cNvSpPr>
            <p:nvPr/>
          </p:nvSpPr>
          <p:spPr bwMode="auto">
            <a:xfrm>
              <a:off x="4352" y="3265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/>
            </a:p>
          </p:txBody>
        </p:sp>
        <p:sp>
          <p:nvSpPr>
            <p:cNvPr id="12383" name="Line 261"/>
            <p:cNvSpPr>
              <a:spLocks noChangeShapeType="1"/>
            </p:cNvSpPr>
            <p:nvPr/>
          </p:nvSpPr>
          <p:spPr bwMode="auto">
            <a:xfrm>
              <a:off x="4344" y="3007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/>
            </a:p>
          </p:txBody>
        </p:sp>
        <p:sp>
          <p:nvSpPr>
            <p:cNvPr id="12384" name="Line 262"/>
            <p:cNvSpPr>
              <a:spLocks noChangeShapeType="1"/>
            </p:cNvSpPr>
            <p:nvPr/>
          </p:nvSpPr>
          <p:spPr bwMode="auto">
            <a:xfrm>
              <a:off x="4352" y="1661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/>
            </a:p>
          </p:txBody>
        </p:sp>
        <p:sp>
          <p:nvSpPr>
            <p:cNvPr id="12385" name="Line 263"/>
            <p:cNvSpPr>
              <a:spLocks noChangeShapeType="1"/>
            </p:cNvSpPr>
            <p:nvPr/>
          </p:nvSpPr>
          <p:spPr bwMode="auto">
            <a:xfrm>
              <a:off x="4352" y="3793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/>
            </a:p>
          </p:txBody>
        </p:sp>
        <p:sp>
          <p:nvSpPr>
            <p:cNvPr id="12386" name="Text Box 264"/>
            <p:cNvSpPr txBox="1">
              <a:spLocks noChangeArrowheads="1"/>
            </p:cNvSpPr>
            <p:nvPr/>
          </p:nvSpPr>
          <p:spPr bwMode="auto">
            <a:xfrm>
              <a:off x="4123" y="1296"/>
              <a:ext cx="288" cy="231"/>
            </a:xfrm>
            <a:prstGeom prst="rect">
              <a:avLst/>
            </a:prstGeom>
            <a:noFill/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y</a:t>
              </a:r>
            </a:p>
          </p:txBody>
        </p:sp>
      </p:grpSp>
      <p:sp>
        <p:nvSpPr>
          <p:cNvPr id="12352" name="Line 295"/>
          <p:cNvSpPr>
            <a:spLocks noChangeShapeType="1"/>
          </p:cNvSpPr>
          <p:nvPr/>
        </p:nvSpPr>
        <p:spPr bwMode="auto">
          <a:xfrm>
            <a:off x="5976938" y="3392488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3" name="Line 296"/>
          <p:cNvSpPr>
            <a:spLocks noChangeShapeType="1"/>
          </p:cNvSpPr>
          <p:nvPr/>
        </p:nvSpPr>
        <p:spPr bwMode="auto">
          <a:xfrm>
            <a:off x="7016750" y="4246563"/>
            <a:ext cx="0" cy="395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4" name="Line 298"/>
          <p:cNvSpPr>
            <a:spLocks noChangeShapeType="1"/>
          </p:cNvSpPr>
          <p:nvPr/>
        </p:nvSpPr>
        <p:spPr bwMode="auto">
          <a:xfrm>
            <a:off x="6840538" y="55038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55" name="Text Box 299"/>
          <p:cNvSpPr txBox="1">
            <a:spLocks noChangeArrowheads="1"/>
          </p:cNvSpPr>
          <p:nvPr/>
        </p:nvSpPr>
        <p:spPr bwMode="auto">
          <a:xfrm>
            <a:off x="7286644" y="5073666"/>
            <a:ext cx="2762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2356" name="Text Box 300"/>
          <p:cNvSpPr txBox="1">
            <a:spLocks noChangeArrowheads="1"/>
          </p:cNvSpPr>
          <p:nvPr/>
        </p:nvSpPr>
        <p:spPr bwMode="auto">
          <a:xfrm>
            <a:off x="5843588" y="2917825"/>
            <a:ext cx="2460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2357" name="Text Box 301"/>
          <p:cNvSpPr txBox="1">
            <a:spLocks noChangeArrowheads="1"/>
          </p:cNvSpPr>
          <p:nvPr/>
        </p:nvSpPr>
        <p:spPr bwMode="auto">
          <a:xfrm>
            <a:off x="6683391" y="4645038"/>
            <a:ext cx="24606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2358" name="Text Box 302"/>
          <p:cNvSpPr txBox="1">
            <a:spLocks noChangeArrowheads="1"/>
          </p:cNvSpPr>
          <p:nvPr/>
        </p:nvSpPr>
        <p:spPr bwMode="auto">
          <a:xfrm>
            <a:off x="6899293" y="3776663"/>
            <a:ext cx="2444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2359" name="Text Box 303"/>
          <p:cNvSpPr txBox="1">
            <a:spLocks noChangeArrowheads="1"/>
          </p:cNvSpPr>
          <p:nvPr/>
        </p:nvSpPr>
        <p:spPr bwMode="auto">
          <a:xfrm>
            <a:off x="6286512" y="3357562"/>
            <a:ext cx="2476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2360" name="Text Box 304"/>
          <p:cNvSpPr txBox="1">
            <a:spLocks noChangeArrowheads="1"/>
          </p:cNvSpPr>
          <p:nvPr/>
        </p:nvSpPr>
        <p:spPr bwMode="auto">
          <a:xfrm>
            <a:off x="5656263" y="3194050"/>
            <a:ext cx="5048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A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2361" name="Text Box 305"/>
          <p:cNvSpPr txBox="1">
            <a:spLocks noChangeArrowheads="1"/>
          </p:cNvSpPr>
          <p:nvPr/>
        </p:nvSpPr>
        <p:spPr bwMode="auto">
          <a:xfrm>
            <a:off x="6997720" y="3983038"/>
            <a:ext cx="431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D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3" name="Group 342"/>
          <p:cNvGrpSpPr>
            <a:grpSpLocks/>
          </p:cNvGrpSpPr>
          <p:nvPr/>
        </p:nvGrpSpPr>
        <p:grpSpPr bwMode="auto">
          <a:xfrm>
            <a:off x="4991100" y="4581525"/>
            <a:ext cx="4087813" cy="366713"/>
            <a:chOff x="3144" y="2886"/>
            <a:chExt cx="2575" cy="231"/>
          </a:xfrm>
        </p:grpSpPr>
        <p:sp>
          <p:nvSpPr>
            <p:cNvPr id="12366" name="Line 31"/>
            <p:cNvSpPr>
              <a:spLocks noChangeShapeType="1"/>
            </p:cNvSpPr>
            <p:nvPr/>
          </p:nvSpPr>
          <p:spPr bwMode="auto">
            <a:xfrm>
              <a:off x="3144" y="2930"/>
              <a:ext cx="2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 b="1"/>
            </a:p>
          </p:txBody>
        </p:sp>
        <p:sp>
          <p:nvSpPr>
            <p:cNvPr id="12367" name="Text Box 125"/>
            <p:cNvSpPr txBox="1">
              <a:spLocks noChangeArrowheads="1"/>
            </p:cNvSpPr>
            <p:nvPr/>
          </p:nvSpPr>
          <p:spPr bwMode="auto">
            <a:xfrm>
              <a:off x="5527" y="2886"/>
              <a:ext cx="192" cy="231"/>
            </a:xfrm>
            <a:prstGeom prst="rect">
              <a:avLst/>
            </a:prstGeom>
            <a:noFill/>
            <a:ln w="2857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Calibri" pitchFamily="34" charset="0"/>
                </a:rPr>
                <a:t>x</a:t>
              </a:r>
            </a:p>
          </p:txBody>
        </p:sp>
        <p:grpSp>
          <p:nvGrpSpPr>
            <p:cNvPr id="4" name="Group 330"/>
            <p:cNvGrpSpPr>
              <a:grpSpLocks/>
            </p:cNvGrpSpPr>
            <p:nvPr/>
          </p:nvGrpSpPr>
          <p:grpSpPr bwMode="auto">
            <a:xfrm>
              <a:off x="3224" y="2916"/>
              <a:ext cx="2165" cy="33"/>
              <a:chOff x="3224" y="2916"/>
              <a:chExt cx="2165" cy="33"/>
            </a:xfrm>
          </p:grpSpPr>
          <p:sp>
            <p:nvSpPr>
              <p:cNvPr id="12369" name="Line 313"/>
              <p:cNvSpPr>
                <a:spLocks noChangeShapeType="1"/>
              </p:cNvSpPr>
              <p:nvPr/>
            </p:nvSpPr>
            <p:spPr bwMode="auto">
              <a:xfrm>
                <a:off x="3224" y="2923"/>
                <a:ext cx="0" cy="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12370" name="Line 314"/>
              <p:cNvSpPr>
                <a:spLocks noChangeShapeType="1"/>
              </p:cNvSpPr>
              <p:nvPr/>
            </p:nvSpPr>
            <p:spPr bwMode="auto">
              <a:xfrm>
                <a:off x="3494" y="2923"/>
                <a:ext cx="0" cy="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12371" name="Line 315"/>
              <p:cNvSpPr>
                <a:spLocks noChangeShapeType="1"/>
              </p:cNvSpPr>
              <p:nvPr/>
            </p:nvSpPr>
            <p:spPr bwMode="auto">
              <a:xfrm>
                <a:off x="3763" y="2924"/>
                <a:ext cx="0" cy="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12372" name="Line 316"/>
              <p:cNvSpPr>
                <a:spLocks noChangeShapeType="1"/>
              </p:cNvSpPr>
              <p:nvPr/>
            </p:nvSpPr>
            <p:spPr bwMode="auto">
              <a:xfrm>
                <a:off x="4022" y="2924"/>
                <a:ext cx="0" cy="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12373" name="Line 317"/>
              <p:cNvSpPr>
                <a:spLocks noChangeShapeType="1"/>
              </p:cNvSpPr>
              <p:nvPr/>
            </p:nvSpPr>
            <p:spPr bwMode="auto">
              <a:xfrm>
                <a:off x="5389" y="2923"/>
                <a:ext cx="0" cy="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12374" name="Line 318"/>
              <p:cNvSpPr>
                <a:spLocks noChangeShapeType="1"/>
              </p:cNvSpPr>
              <p:nvPr/>
            </p:nvSpPr>
            <p:spPr bwMode="auto">
              <a:xfrm>
                <a:off x="4822" y="2926"/>
                <a:ext cx="0" cy="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12375" name="Line 319"/>
              <p:cNvSpPr>
                <a:spLocks noChangeShapeType="1"/>
              </p:cNvSpPr>
              <p:nvPr/>
            </p:nvSpPr>
            <p:spPr bwMode="auto">
              <a:xfrm>
                <a:off x="5099" y="2924"/>
                <a:ext cx="0" cy="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/>
              </a:p>
            </p:txBody>
          </p:sp>
          <p:sp>
            <p:nvSpPr>
              <p:cNvPr id="12376" name="Line 320"/>
              <p:cNvSpPr>
                <a:spLocks noChangeShapeType="1"/>
              </p:cNvSpPr>
              <p:nvPr/>
            </p:nvSpPr>
            <p:spPr bwMode="auto">
              <a:xfrm>
                <a:off x="4549" y="2916"/>
                <a:ext cx="0" cy="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/>
              </a:p>
            </p:txBody>
          </p:sp>
        </p:grpSp>
      </p:grpSp>
      <p:sp>
        <p:nvSpPr>
          <p:cNvPr id="12363" name="Text Box 344"/>
          <p:cNvSpPr txBox="1">
            <a:spLocks noChangeArrowheads="1"/>
          </p:cNvSpPr>
          <p:nvPr/>
        </p:nvSpPr>
        <p:spPr bwMode="auto">
          <a:xfrm>
            <a:off x="6796088" y="4632325"/>
            <a:ext cx="5762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3333CC"/>
                </a:solidFill>
                <a:latin typeface="Calibri" pitchFamily="34" charset="0"/>
              </a:rPr>
              <a:t>0,5</a:t>
            </a:r>
          </a:p>
        </p:txBody>
      </p:sp>
      <p:sp>
        <p:nvSpPr>
          <p:cNvPr id="12364" name="Text Box 345"/>
          <p:cNvSpPr txBox="1">
            <a:spLocks noChangeArrowheads="1"/>
          </p:cNvSpPr>
          <p:nvPr/>
        </p:nvSpPr>
        <p:spPr bwMode="auto">
          <a:xfrm>
            <a:off x="7237413" y="4367213"/>
            <a:ext cx="5397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3333CC"/>
                </a:solidFill>
                <a:latin typeface="Calibri" pitchFamily="34" charset="0"/>
              </a:rPr>
              <a:t>1,5</a:t>
            </a:r>
          </a:p>
        </p:txBody>
      </p:sp>
      <p:graphicFrame>
        <p:nvGraphicFramePr>
          <p:cNvPr id="78" name="Object 77"/>
          <p:cNvGraphicFramePr>
            <a:graphicFrameLocks noChangeAspect="1"/>
          </p:cNvGraphicFramePr>
          <p:nvPr/>
        </p:nvGraphicFramePr>
        <p:xfrm>
          <a:off x="0" y="3581400"/>
          <a:ext cx="5791200" cy="704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2463480" imgH="253800" progId="Equation.DSMT4">
                  <p:embed/>
                </p:oleObj>
              </mc:Choice>
              <mc:Fallback>
                <p:oleObj name="Equation" r:id="rId3" imgW="246348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81400"/>
                        <a:ext cx="5791200" cy="7048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tangle 74"/>
          <p:cNvSpPr/>
          <p:nvPr/>
        </p:nvSpPr>
        <p:spPr>
          <a:xfrm>
            <a:off x="533400" y="2743200"/>
            <a:ext cx="510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 hợp {(x; y)}  là :</a:t>
            </a:r>
            <a:endParaRPr lang="en-US" sz="3200"/>
          </a:p>
        </p:txBody>
      </p:sp>
    </p:spTree>
  </p:cSld>
  <p:clrMapOvr>
    <a:masterClrMapping/>
  </p:clrMapOvr>
  <p:transition advClick="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1818382"/>
            <a:ext cx="8534400" cy="2031325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ồ thị của hàm số                 là tập hợp tất cả các điểm biểu diễn các cặp giá trị tương ứng</a:t>
            </a:r>
          </a:p>
          <a:p>
            <a:pPr>
              <a:spcBef>
                <a:spcPct val="50000"/>
              </a:spcBef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          trên mặt phẳng tọa độ.    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62400" y="1905000"/>
          <a:ext cx="1612900" cy="48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583920" imgH="203040" progId="Equation.DSMT4">
                  <p:embed/>
                </p:oleObj>
              </mc:Choice>
              <mc:Fallback>
                <p:oleObj name="Equation" r:id="rId3" imgW="5839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05000"/>
                        <a:ext cx="1612900" cy="4814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3169920"/>
          <a:ext cx="1371600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368280" imgH="203040" progId="Equation.DSMT4">
                  <p:embed/>
                </p:oleObj>
              </mc:Choice>
              <mc:Fallback>
                <p:oleObj name="Equation" r:id="rId5" imgW="3682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69920"/>
                        <a:ext cx="1371600" cy="64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991600" cy="56015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Cho hàm số y = 2x.</a:t>
            </a: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5 cặp số (x ; y) với x = -2;-1; 0; 1; 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42950" indent="-742950">
              <a:lnSpc>
                <a:spcPct val="150000"/>
              </a:lnSpc>
            </a:pP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(Đặt tên cho 5 cặp số vừa viết)</a:t>
            </a:r>
            <a:endParaRPr lang="en-US" sz="3600" b="1" i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)   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Biểu diễn các cặp số đó trên mặt phẳng tọa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độ Oxy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Freeform 5"/>
          <p:cNvSpPr>
            <a:spLocks/>
          </p:cNvSpPr>
          <p:nvPr/>
        </p:nvSpPr>
        <p:spPr bwMode="auto">
          <a:xfrm>
            <a:off x="228600" y="533400"/>
            <a:ext cx="1219200" cy="152400"/>
          </a:xfrm>
          <a:custGeom>
            <a:avLst/>
            <a:gdLst>
              <a:gd name="T0" fmla="*/ 0 w 768"/>
              <a:gd name="T1" fmla="*/ 0 h 104"/>
              <a:gd name="T2" fmla="*/ 2147483647 w 768"/>
              <a:gd name="T3" fmla="*/ 2147483647 h 104"/>
              <a:gd name="T4" fmla="*/ 2147483647 w 768"/>
              <a:gd name="T5" fmla="*/ 2147483647 h 104"/>
              <a:gd name="T6" fmla="*/ 2147483647 w 768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04"/>
              <a:gd name="T14" fmla="*/ 768 w 768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04">
                <a:moveTo>
                  <a:pt x="0" y="0"/>
                </a:moveTo>
                <a:cubicBezTo>
                  <a:pt x="72" y="44"/>
                  <a:pt x="144" y="88"/>
                  <a:pt x="240" y="96"/>
                </a:cubicBezTo>
                <a:cubicBezTo>
                  <a:pt x="336" y="104"/>
                  <a:pt x="488" y="48"/>
                  <a:pt x="576" y="48"/>
                </a:cubicBezTo>
                <a:cubicBezTo>
                  <a:pt x="664" y="48"/>
                  <a:pt x="720" y="88"/>
                  <a:pt x="768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0" y="533400"/>
            <a:ext cx="1752600" cy="241300"/>
          </a:xfrm>
          <a:custGeom>
            <a:avLst/>
            <a:gdLst>
              <a:gd name="T0" fmla="*/ 0 w 864"/>
              <a:gd name="T1" fmla="*/ 2147483647 h 104"/>
              <a:gd name="T2" fmla="*/ 2147483647 w 864"/>
              <a:gd name="T3" fmla="*/ 0 h 104"/>
              <a:gd name="T4" fmla="*/ 2147483647 w 864"/>
              <a:gd name="T5" fmla="*/ 2147483647 h 104"/>
              <a:gd name="T6" fmla="*/ 2147483647 w 864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104"/>
              <a:gd name="T14" fmla="*/ 864 w 864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104">
                <a:moveTo>
                  <a:pt x="0" y="96"/>
                </a:moveTo>
                <a:cubicBezTo>
                  <a:pt x="96" y="48"/>
                  <a:pt x="192" y="0"/>
                  <a:pt x="288" y="0"/>
                </a:cubicBezTo>
                <a:cubicBezTo>
                  <a:pt x="384" y="0"/>
                  <a:pt x="480" y="88"/>
                  <a:pt x="576" y="96"/>
                </a:cubicBezTo>
                <a:cubicBezTo>
                  <a:pt x="672" y="104"/>
                  <a:pt x="824" y="56"/>
                  <a:pt x="864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34"/>
          <p:cNvSpPr txBox="1">
            <a:spLocks noChangeArrowheads="1"/>
          </p:cNvSpPr>
          <p:nvPr/>
        </p:nvSpPr>
        <p:spPr bwMode="auto">
          <a:xfrm>
            <a:off x="-1128713" y="2819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066" name="Text Box 154"/>
          <p:cNvSpPr txBox="1">
            <a:spLocks noChangeArrowheads="1"/>
          </p:cNvSpPr>
          <p:nvPr/>
        </p:nvSpPr>
        <p:spPr bwMode="auto">
          <a:xfrm>
            <a:off x="0" y="1531203"/>
            <a:ext cx="426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lphaLcParenR"/>
            </a:pPr>
            <a:r>
              <a:rPr lang="en-US" sz="3200" b="1" smtClean="0">
                <a:solidFill>
                  <a:srgbClr val="336600"/>
                </a:solidFill>
                <a:latin typeface=".VnTime" pitchFamily="34" charset="0"/>
              </a:rPr>
              <a:t>N¨m </a:t>
            </a:r>
            <a:r>
              <a:rPr lang="en-US" sz="3200" b="1">
                <a:solidFill>
                  <a:srgbClr val="336600"/>
                </a:solidFill>
                <a:latin typeface=".VnTime" pitchFamily="34" charset="0"/>
              </a:rPr>
              <a:t>cÆp sè</a:t>
            </a:r>
            <a:r>
              <a:rPr lang="en-US" sz="3200" b="1" smtClean="0">
                <a:solidFill>
                  <a:srgbClr val="336600"/>
                </a:solidFill>
                <a:latin typeface=".VnTime" pitchFamily="34" charset="0"/>
              </a:rPr>
              <a:t>: </a:t>
            </a:r>
            <a:r>
              <a:rPr lang="en-US" sz="3200" b="1">
                <a:solidFill>
                  <a:srgbClr val="336600"/>
                </a:solidFill>
                <a:latin typeface=".VnTime" pitchFamily="34" charset="0"/>
              </a:rPr>
              <a:t>(-2;-4), (-1;-2), (0;0), (1;2</a:t>
            </a:r>
            <a:r>
              <a:rPr lang="en-US" sz="3200" b="1" smtClean="0">
                <a:solidFill>
                  <a:srgbClr val="336600"/>
                </a:solidFill>
                <a:latin typeface=".VnTime" pitchFamily="34" charset="0"/>
              </a:rPr>
              <a:t>), (</a:t>
            </a:r>
            <a:r>
              <a:rPr lang="en-US" sz="3200" b="1">
                <a:solidFill>
                  <a:srgbClr val="336600"/>
                </a:solidFill>
                <a:latin typeface=".VnTime" pitchFamily="34" charset="0"/>
              </a:rPr>
              <a:t>2;4)</a:t>
            </a:r>
          </a:p>
        </p:txBody>
      </p:sp>
      <p:sp>
        <p:nvSpPr>
          <p:cNvPr id="39123" name="Line 211"/>
          <p:cNvSpPr>
            <a:spLocks noChangeShapeType="1"/>
          </p:cNvSpPr>
          <p:nvPr/>
        </p:nvSpPr>
        <p:spPr bwMode="auto">
          <a:xfrm>
            <a:off x="5029200" y="3657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24" name="Line 212"/>
          <p:cNvSpPr>
            <a:spLocks noChangeShapeType="1"/>
          </p:cNvSpPr>
          <p:nvPr/>
        </p:nvSpPr>
        <p:spPr bwMode="auto">
          <a:xfrm flipV="1">
            <a:off x="6934200" y="990600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125" name="Text Box 213"/>
          <p:cNvSpPr txBox="1">
            <a:spLocks noChangeArrowheads="1"/>
          </p:cNvSpPr>
          <p:nvPr/>
        </p:nvSpPr>
        <p:spPr bwMode="auto">
          <a:xfrm>
            <a:off x="8534400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9126" name="Text Box 214"/>
          <p:cNvSpPr txBox="1">
            <a:spLocks noChangeArrowheads="1"/>
          </p:cNvSpPr>
          <p:nvPr/>
        </p:nvSpPr>
        <p:spPr bwMode="auto">
          <a:xfrm>
            <a:off x="70104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9127" name="Text Box 215"/>
          <p:cNvSpPr txBox="1">
            <a:spLocks noChangeArrowheads="1"/>
          </p:cNvSpPr>
          <p:nvPr/>
        </p:nvSpPr>
        <p:spPr bwMode="auto">
          <a:xfrm>
            <a:off x="6629400" y="36576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39128" name="Line 216"/>
          <p:cNvSpPr>
            <a:spLocks noChangeShapeType="1"/>
          </p:cNvSpPr>
          <p:nvPr/>
        </p:nvSpPr>
        <p:spPr bwMode="auto">
          <a:xfrm>
            <a:off x="7543800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29" name="Line 217"/>
          <p:cNvSpPr>
            <a:spLocks noChangeShapeType="1"/>
          </p:cNvSpPr>
          <p:nvPr/>
        </p:nvSpPr>
        <p:spPr bwMode="auto">
          <a:xfrm>
            <a:off x="8167688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30" name="Line 218"/>
          <p:cNvSpPr>
            <a:spLocks noChangeShapeType="1"/>
          </p:cNvSpPr>
          <p:nvPr/>
        </p:nvSpPr>
        <p:spPr bwMode="auto">
          <a:xfrm>
            <a:off x="6326188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31" name="Line 219"/>
          <p:cNvSpPr>
            <a:spLocks noChangeShapeType="1"/>
          </p:cNvSpPr>
          <p:nvPr/>
        </p:nvSpPr>
        <p:spPr bwMode="auto">
          <a:xfrm>
            <a:off x="5730875" y="3581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32" name="Line 220"/>
          <p:cNvSpPr>
            <a:spLocks noChangeShapeType="1"/>
          </p:cNvSpPr>
          <p:nvPr/>
        </p:nvSpPr>
        <p:spPr bwMode="auto">
          <a:xfrm>
            <a:off x="6816725" y="316547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33" name="Line 221"/>
          <p:cNvSpPr>
            <a:spLocks noChangeShapeType="1"/>
          </p:cNvSpPr>
          <p:nvPr/>
        </p:nvSpPr>
        <p:spPr bwMode="auto">
          <a:xfrm>
            <a:off x="6816725" y="410051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34" name="Line 222"/>
          <p:cNvSpPr>
            <a:spLocks noChangeShapeType="1"/>
          </p:cNvSpPr>
          <p:nvPr/>
        </p:nvSpPr>
        <p:spPr bwMode="auto">
          <a:xfrm>
            <a:off x="6823075" y="2209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35" name="Line 223"/>
          <p:cNvSpPr>
            <a:spLocks noChangeShapeType="1"/>
          </p:cNvSpPr>
          <p:nvPr/>
        </p:nvSpPr>
        <p:spPr bwMode="auto">
          <a:xfrm>
            <a:off x="6819900" y="2693988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36" name="Line 224"/>
          <p:cNvSpPr>
            <a:spLocks noChangeShapeType="1"/>
          </p:cNvSpPr>
          <p:nvPr/>
        </p:nvSpPr>
        <p:spPr bwMode="auto">
          <a:xfrm>
            <a:off x="6802438" y="460692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37" name="Line 225"/>
          <p:cNvSpPr>
            <a:spLocks noChangeShapeType="1"/>
          </p:cNvSpPr>
          <p:nvPr/>
        </p:nvSpPr>
        <p:spPr bwMode="auto">
          <a:xfrm>
            <a:off x="6802438" y="507682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38" name="Text Box 226"/>
          <p:cNvSpPr txBox="1">
            <a:spLocks noChangeArrowheads="1"/>
          </p:cNvSpPr>
          <p:nvPr/>
        </p:nvSpPr>
        <p:spPr bwMode="auto">
          <a:xfrm>
            <a:off x="6129338" y="3260725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-1</a:t>
            </a:r>
          </a:p>
        </p:txBody>
      </p:sp>
      <p:sp>
        <p:nvSpPr>
          <p:cNvPr id="39139" name="Text Box 227"/>
          <p:cNvSpPr txBox="1">
            <a:spLocks noChangeArrowheads="1"/>
          </p:cNvSpPr>
          <p:nvPr/>
        </p:nvSpPr>
        <p:spPr bwMode="auto">
          <a:xfrm>
            <a:off x="6629400" y="2514600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39140" name="Text Box 228"/>
          <p:cNvSpPr txBox="1">
            <a:spLocks noChangeArrowheads="1"/>
          </p:cNvSpPr>
          <p:nvPr/>
        </p:nvSpPr>
        <p:spPr bwMode="auto">
          <a:xfrm>
            <a:off x="6629400" y="2971800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39141" name="Text Box 229"/>
          <p:cNvSpPr txBox="1">
            <a:spLocks noChangeArrowheads="1"/>
          </p:cNvSpPr>
          <p:nvPr/>
        </p:nvSpPr>
        <p:spPr bwMode="auto">
          <a:xfrm>
            <a:off x="8001000" y="3995738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39142" name="Text Box 230"/>
          <p:cNvSpPr txBox="1">
            <a:spLocks noChangeArrowheads="1"/>
          </p:cNvSpPr>
          <p:nvPr/>
        </p:nvSpPr>
        <p:spPr bwMode="auto">
          <a:xfrm>
            <a:off x="7391400" y="3840163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39143" name="Text Box 231"/>
          <p:cNvSpPr txBox="1">
            <a:spLocks noChangeArrowheads="1"/>
          </p:cNvSpPr>
          <p:nvPr/>
        </p:nvSpPr>
        <p:spPr bwMode="auto">
          <a:xfrm>
            <a:off x="7016750" y="4429125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-2</a:t>
            </a:r>
          </a:p>
        </p:txBody>
      </p:sp>
      <p:sp>
        <p:nvSpPr>
          <p:cNvPr id="39144" name="Text Box 232"/>
          <p:cNvSpPr txBox="1">
            <a:spLocks noChangeArrowheads="1"/>
          </p:cNvSpPr>
          <p:nvPr/>
        </p:nvSpPr>
        <p:spPr bwMode="auto">
          <a:xfrm>
            <a:off x="6989763" y="3914775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-1</a:t>
            </a:r>
          </a:p>
        </p:txBody>
      </p:sp>
      <p:sp>
        <p:nvSpPr>
          <p:cNvPr id="39145" name="Text Box 233"/>
          <p:cNvSpPr txBox="1">
            <a:spLocks noChangeArrowheads="1"/>
          </p:cNvSpPr>
          <p:nvPr/>
        </p:nvSpPr>
        <p:spPr bwMode="auto">
          <a:xfrm>
            <a:off x="5538788" y="3228975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-2</a:t>
            </a:r>
          </a:p>
        </p:txBody>
      </p:sp>
      <p:sp>
        <p:nvSpPr>
          <p:cNvPr id="39146" name="Text Box 234"/>
          <p:cNvSpPr txBox="1">
            <a:spLocks noChangeArrowheads="1"/>
          </p:cNvSpPr>
          <p:nvPr/>
        </p:nvSpPr>
        <p:spPr bwMode="auto">
          <a:xfrm>
            <a:off x="6600825" y="1995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9147" name="Line 235"/>
          <p:cNvSpPr>
            <a:spLocks noChangeShapeType="1"/>
          </p:cNvSpPr>
          <p:nvPr/>
        </p:nvSpPr>
        <p:spPr bwMode="auto">
          <a:xfrm>
            <a:off x="6816725" y="173196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48" name="Line 236"/>
          <p:cNvSpPr>
            <a:spLocks noChangeShapeType="1"/>
          </p:cNvSpPr>
          <p:nvPr/>
        </p:nvSpPr>
        <p:spPr bwMode="auto">
          <a:xfrm>
            <a:off x="6837363" y="5535613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49" name="Text Box 237"/>
          <p:cNvSpPr txBox="1">
            <a:spLocks noChangeArrowheads="1"/>
          </p:cNvSpPr>
          <p:nvPr/>
        </p:nvSpPr>
        <p:spPr bwMode="auto">
          <a:xfrm>
            <a:off x="6615113" y="1524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9150" name="Text Box 238"/>
          <p:cNvSpPr txBox="1">
            <a:spLocks noChangeArrowheads="1"/>
          </p:cNvSpPr>
          <p:nvPr/>
        </p:nvSpPr>
        <p:spPr bwMode="auto">
          <a:xfrm>
            <a:off x="7004050" y="4891088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-3</a:t>
            </a:r>
          </a:p>
        </p:txBody>
      </p:sp>
      <p:sp>
        <p:nvSpPr>
          <p:cNvPr id="39151" name="Text Box 239"/>
          <p:cNvSpPr txBox="1">
            <a:spLocks noChangeArrowheads="1"/>
          </p:cNvSpPr>
          <p:nvPr/>
        </p:nvSpPr>
        <p:spPr bwMode="auto">
          <a:xfrm>
            <a:off x="7016750" y="53340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-4</a:t>
            </a:r>
          </a:p>
        </p:txBody>
      </p:sp>
      <p:sp>
        <p:nvSpPr>
          <p:cNvPr id="39152" name="Text Box 240"/>
          <p:cNvSpPr txBox="1">
            <a:spLocks noChangeArrowheads="1"/>
          </p:cNvSpPr>
          <p:nvPr/>
        </p:nvSpPr>
        <p:spPr bwMode="auto">
          <a:xfrm>
            <a:off x="5683250" y="5367338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-----------------</a:t>
            </a:r>
          </a:p>
        </p:txBody>
      </p:sp>
      <p:sp>
        <p:nvSpPr>
          <p:cNvPr id="39153" name="Text Box 241"/>
          <p:cNvSpPr txBox="1">
            <a:spLocks noChangeArrowheads="1"/>
          </p:cNvSpPr>
          <p:nvPr/>
        </p:nvSpPr>
        <p:spPr bwMode="auto">
          <a:xfrm rot="5400000">
            <a:off x="5662613" y="4170363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--------------</a:t>
            </a:r>
          </a:p>
        </p:txBody>
      </p:sp>
      <p:sp>
        <p:nvSpPr>
          <p:cNvPr id="39154" name="Text Box 242"/>
          <p:cNvSpPr txBox="1">
            <a:spLocks noChangeArrowheads="1"/>
          </p:cNvSpPr>
          <p:nvPr/>
        </p:nvSpPr>
        <p:spPr bwMode="auto">
          <a:xfrm>
            <a:off x="6269038" y="4440238"/>
            <a:ext cx="72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-------</a:t>
            </a:r>
          </a:p>
        </p:txBody>
      </p:sp>
      <p:sp>
        <p:nvSpPr>
          <p:cNvPr id="39155" name="Text Box 243"/>
          <p:cNvSpPr txBox="1">
            <a:spLocks noChangeArrowheads="1"/>
          </p:cNvSpPr>
          <p:nvPr/>
        </p:nvSpPr>
        <p:spPr bwMode="auto">
          <a:xfrm rot="-5400000">
            <a:off x="6843713" y="2246313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-----------------------------</a:t>
            </a:r>
          </a:p>
        </p:txBody>
      </p:sp>
      <p:sp>
        <p:nvSpPr>
          <p:cNvPr id="39156" name="Text Box 244"/>
          <p:cNvSpPr txBox="1">
            <a:spLocks noChangeArrowheads="1"/>
          </p:cNvSpPr>
          <p:nvPr/>
        </p:nvSpPr>
        <p:spPr bwMode="auto">
          <a:xfrm rot="10800000">
            <a:off x="6324600" y="1600200"/>
            <a:ext cx="1938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------------------</a:t>
            </a:r>
          </a:p>
        </p:txBody>
      </p:sp>
      <p:sp>
        <p:nvSpPr>
          <p:cNvPr id="39157" name="Text Box 245"/>
          <p:cNvSpPr txBox="1">
            <a:spLocks noChangeArrowheads="1"/>
          </p:cNvSpPr>
          <p:nvPr/>
        </p:nvSpPr>
        <p:spPr bwMode="auto">
          <a:xfrm rot="5400000">
            <a:off x="4657725" y="4584701"/>
            <a:ext cx="2162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----------------------------</a:t>
            </a:r>
          </a:p>
        </p:txBody>
      </p:sp>
      <p:sp>
        <p:nvSpPr>
          <p:cNvPr id="39158" name="Text Box 246"/>
          <p:cNvSpPr txBox="1">
            <a:spLocks noChangeArrowheads="1"/>
          </p:cNvSpPr>
          <p:nvPr/>
        </p:nvSpPr>
        <p:spPr bwMode="auto">
          <a:xfrm rot="5400000">
            <a:off x="6973095" y="3005931"/>
            <a:ext cx="1179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--------------</a:t>
            </a:r>
          </a:p>
        </p:txBody>
      </p:sp>
      <p:sp>
        <p:nvSpPr>
          <p:cNvPr id="39159" name="Text Box 247"/>
          <p:cNvSpPr txBox="1">
            <a:spLocks noChangeArrowheads="1"/>
          </p:cNvSpPr>
          <p:nvPr/>
        </p:nvSpPr>
        <p:spPr bwMode="auto">
          <a:xfrm>
            <a:off x="6940550" y="2525713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--------</a:t>
            </a:r>
          </a:p>
        </p:txBody>
      </p:sp>
      <p:sp>
        <p:nvSpPr>
          <p:cNvPr id="39160" name="Oval 248"/>
          <p:cNvSpPr>
            <a:spLocks noChangeArrowheads="1"/>
          </p:cNvSpPr>
          <p:nvPr/>
        </p:nvSpPr>
        <p:spPr bwMode="auto">
          <a:xfrm>
            <a:off x="8112125" y="1697038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61" name="Oval 249"/>
          <p:cNvSpPr>
            <a:spLocks noChangeArrowheads="1"/>
          </p:cNvSpPr>
          <p:nvPr/>
        </p:nvSpPr>
        <p:spPr bwMode="auto">
          <a:xfrm>
            <a:off x="7502525" y="267335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62" name="Oval 250"/>
          <p:cNvSpPr>
            <a:spLocks noChangeArrowheads="1"/>
          </p:cNvSpPr>
          <p:nvPr/>
        </p:nvSpPr>
        <p:spPr bwMode="auto">
          <a:xfrm>
            <a:off x="6880225" y="3617913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63" name="Oval 251"/>
          <p:cNvSpPr>
            <a:spLocks noChangeArrowheads="1"/>
          </p:cNvSpPr>
          <p:nvPr/>
        </p:nvSpPr>
        <p:spPr bwMode="auto">
          <a:xfrm>
            <a:off x="6305550" y="455295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64" name="Oval 252"/>
          <p:cNvSpPr>
            <a:spLocks noChangeArrowheads="1"/>
          </p:cNvSpPr>
          <p:nvPr/>
        </p:nvSpPr>
        <p:spPr bwMode="auto">
          <a:xfrm>
            <a:off x="5694363" y="549275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65" name="Oval 253"/>
          <p:cNvSpPr>
            <a:spLocks noChangeArrowheads="1"/>
          </p:cNvSpPr>
          <p:nvPr/>
        </p:nvSpPr>
        <p:spPr bwMode="auto">
          <a:xfrm>
            <a:off x="8115300" y="169545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66" name="Oval 254"/>
          <p:cNvSpPr>
            <a:spLocks noChangeArrowheads="1"/>
          </p:cNvSpPr>
          <p:nvPr/>
        </p:nvSpPr>
        <p:spPr bwMode="auto">
          <a:xfrm>
            <a:off x="5695950" y="548640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168" name="Line 256"/>
          <p:cNvSpPr>
            <a:spLocks noChangeShapeType="1"/>
          </p:cNvSpPr>
          <p:nvPr/>
        </p:nvSpPr>
        <p:spPr bwMode="auto">
          <a:xfrm flipV="1">
            <a:off x="5148263" y="533400"/>
            <a:ext cx="3784600" cy="5922963"/>
          </a:xfrm>
          <a:prstGeom prst="line">
            <a:avLst/>
          </a:prstGeom>
          <a:noFill/>
          <a:ln w="22225">
            <a:solidFill>
              <a:srgbClr val="33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169" name="Text Box 257"/>
          <p:cNvSpPr txBox="1">
            <a:spLocks noChangeArrowheads="1"/>
          </p:cNvSpPr>
          <p:nvPr/>
        </p:nvSpPr>
        <p:spPr bwMode="auto">
          <a:xfrm rot="-3318794">
            <a:off x="4869657" y="5682456"/>
            <a:ext cx="85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336600"/>
                </a:solidFill>
                <a:latin typeface=".VnTime" pitchFamily="34" charset="0"/>
              </a:rPr>
              <a:t>y=2x</a:t>
            </a:r>
          </a:p>
        </p:txBody>
      </p:sp>
      <p:cxnSp>
        <p:nvCxnSpPr>
          <p:cNvPr id="6208" name="Straight Connector 68"/>
          <p:cNvCxnSpPr>
            <a:cxnSpLocks noChangeShapeType="1"/>
          </p:cNvCxnSpPr>
          <p:nvPr/>
        </p:nvCxnSpPr>
        <p:spPr bwMode="auto">
          <a:xfrm rot="5400000">
            <a:off x="1373187" y="3884613"/>
            <a:ext cx="5943600" cy="3175"/>
          </a:xfrm>
          <a:prstGeom prst="lin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</p:spPr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419600" y="9906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336600"/>
                </a:solidFill>
              </a:rPr>
              <a:t>b)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4419600" y="14478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336600"/>
                </a:solidFill>
              </a:rPr>
              <a:t>c)</a:t>
            </a:r>
          </a:p>
        </p:txBody>
      </p:sp>
      <p:grpSp>
        <p:nvGrpSpPr>
          <p:cNvPr id="2" name="Group 540"/>
          <p:cNvGrpSpPr>
            <a:grpSpLocks/>
          </p:cNvGrpSpPr>
          <p:nvPr/>
        </p:nvGrpSpPr>
        <p:grpSpPr bwMode="auto">
          <a:xfrm rot="-3445359">
            <a:off x="3486944" y="3232944"/>
            <a:ext cx="8008938" cy="927100"/>
            <a:chOff x="571" y="808"/>
            <a:chExt cx="5045" cy="584"/>
          </a:xfrm>
        </p:grpSpPr>
        <p:sp>
          <p:nvSpPr>
            <p:cNvPr id="6214" name="Rectangle 541"/>
            <p:cNvSpPr>
              <a:spLocks noChangeArrowheads="1"/>
            </p:cNvSpPr>
            <p:nvPr/>
          </p:nvSpPr>
          <p:spPr bwMode="auto">
            <a:xfrm>
              <a:off x="571" y="808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>
                <a:solidFill>
                  <a:srgbClr val="FF3300"/>
                </a:solidFill>
                <a:cs typeface="Arial" charset="0"/>
              </a:endParaRPr>
            </a:p>
          </p:txBody>
        </p:sp>
        <p:sp>
          <p:nvSpPr>
            <p:cNvPr id="6215" name="Line 542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543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544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545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546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Line 547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Line 548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549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3" name="Line 550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4" name="Line 551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5" name="Line 552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6" name="Line 553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7" name="Line 554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8" name="Line 555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Line 556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0" name="Line 557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1" name="Line 558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2" name="Line 559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3" name="Line 560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4" name="Line 561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5" name="Line 562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6" name="Line 563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Line 564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8" name="Line 565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9" name="Line 566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0" name="Line 567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1" name="Line 568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2" name="Line 569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3" name="Line 570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4" name="Line 571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5" name="Line 572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" name="Line 573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Line 574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" name="Line 575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Line 576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" name="Line 577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" name="Line 578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2" name="Line 579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3" name="Line 580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Line 581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5" name="Line 582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Line 583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Line 584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Line 585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9" name="Line 586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0" name="Line 587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1" name="Line 588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2" name="Line 589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3" name="Line 590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4" name="Line 591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5" name="Line 592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6" name="Line 593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7" name="Line 594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8" name="Line 595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9" name="Line 596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0" name="Line 597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1" name="Line 598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2" name="Line 599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3" name="Line 600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4" name="Line 601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5" name="Line 602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6" name="Line 603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7" name="Line 604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8" name="Line 605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9" name="Line 606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0" name="Line 607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1" name="Line 608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2" name="Line 609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3" name="Line 610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4" name="Line 611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5" name="Line 612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6" name="Line 613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7" name="Line 614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8" name="Line 615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9" name="Line 616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0" name="Line 617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1" name="Line 618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2" name="Line 619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3" name="Line 620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4" name="Line 621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5" name="Line 622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6" name="Line 623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7" name="Line 624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8" name="Line 625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9" name="Line 626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0" name="Line 627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1" name="Line 628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2" name="Line 629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3" name="Line 630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4" name="Line 631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5" name="Line 632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6" name="Line 633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7" name="Line 634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8" name="Text Box 635"/>
            <p:cNvSpPr txBox="1">
              <a:spLocks noChangeArrowheads="1"/>
            </p:cNvSpPr>
            <p:nvPr/>
          </p:nvSpPr>
          <p:spPr bwMode="auto">
            <a:xfrm>
              <a:off x="576" y="969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cs typeface="Arial" charset="0"/>
                </a:rPr>
                <a:t>0 Cm</a:t>
              </a:r>
            </a:p>
          </p:txBody>
        </p:sp>
        <p:sp>
          <p:nvSpPr>
            <p:cNvPr id="6309" name="Text Box 636"/>
            <p:cNvSpPr txBox="1">
              <a:spLocks noChangeArrowheads="1"/>
            </p:cNvSpPr>
            <p:nvPr/>
          </p:nvSpPr>
          <p:spPr bwMode="auto">
            <a:xfrm>
              <a:off x="1056" y="9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6310" name="Text Box 637"/>
            <p:cNvSpPr txBox="1">
              <a:spLocks noChangeArrowheads="1"/>
            </p:cNvSpPr>
            <p:nvPr/>
          </p:nvSpPr>
          <p:spPr bwMode="auto">
            <a:xfrm>
              <a:off x="1536" y="9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cs typeface="Arial" charset="0"/>
                </a:rPr>
                <a:t>2</a:t>
              </a:r>
            </a:p>
          </p:txBody>
        </p:sp>
        <p:sp>
          <p:nvSpPr>
            <p:cNvPr id="6311" name="Text Box 638"/>
            <p:cNvSpPr txBox="1">
              <a:spLocks noChangeArrowheads="1"/>
            </p:cNvSpPr>
            <p:nvPr/>
          </p:nvSpPr>
          <p:spPr bwMode="auto">
            <a:xfrm>
              <a:off x="2016" y="9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cs typeface="Arial" charset="0"/>
                </a:rPr>
                <a:t>3</a:t>
              </a:r>
            </a:p>
          </p:txBody>
        </p:sp>
        <p:sp>
          <p:nvSpPr>
            <p:cNvPr id="6312" name="Text Box 639"/>
            <p:cNvSpPr txBox="1">
              <a:spLocks noChangeArrowheads="1"/>
            </p:cNvSpPr>
            <p:nvPr/>
          </p:nvSpPr>
          <p:spPr bwMode="auto">
            <a:xfrm>
              <a:off x="2496" y="9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6313" name="Text Box 640"/>
            <p:cNvSpPr txBox="1">
              <a:spLocks noChangeArrowheads="1"/>
            </p:cNvSpPr>
            <p:nvPr/>
          </p:nvSpPr>
          <p:spPr bwMode="auto">
            <a:xfrm>
              <a:off x="2972" y="9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6314" name="Text Box 641"/>
            <p:cNvSpPr txBox="1">
              <a:spLocks noChangeArrowheads="1"/>
            </p:cNvSpPr>
            <p:nvPr/>
          </p:nvSpPr>
          <p:spPr bwMode="auto">
            <a:xfrm>
              <a:off x="3452" y="9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cs typeface="Arial" charset="0"/>
                </a:rPr>
                <a:t>6</a:t>
              </a:r>
            </a:p>
          </p:txBody>
        </p:sp>
        <p:sp>
          <p:nvSpPr>
            <p:cNvPr id="6315" name="Text Box 642"/>
            <p:cNvSpPr txBox="1">
              <a:spLocks noChangeArrowheads="1"/>
            </p:cNvSpPr>
            <p:nvPr/>
          </p:nvSpPr>
          <p:spPr bwMode="auto">
            <a:xfrm>
              <a:off x="3932" y="9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cs typeface="Arial" charset="0"/>
                </a:rPr>
                <a:t>7</a:t>
              </a:r>
            </a:p>
          </p:txBody>
        </p:sp>
        <p:sp>
          <p:nvSpPr>
            <p:cNvPr id="6316" name="Text Box 643"/>
            <p:cNvSpPr txBox="1">
              <a:spLocks noChangeArrowheads="1"/>
            </p:cNvSpPr>
            <p:nvPr/>
          </p:nvSpPr>
          <p:spPr bwMode="auto">
            <a:xfrm>
              <a:off x="4412" y="9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6317" name="Text Box 644"/>
            <p:cNvSpPr txBox="1">
              <a:spLocks noChangeArrowheads="1"/>
            </p:cNvSpPr>
            <p:nvPr/>
          </p:nvSpPr>
          <p:spPr bwMode="auto">
            <a:xfrm>
              <a:off x="4892" y="9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cs typeface="Arial" charset="0"/>
                </a:rPr>
                <a:t>9</a:t>
              </a:r>
            </a:p>
          </p:txBody>
        </p:sp>
        <p:sp>
          <p:nvSpPr>
            <p:cNvPr id="6318" name="Line 645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9" name="Line 646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0" name="Line 647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1" name="Line 648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2" name="Line 649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3" name="Line 650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4" name="Line 651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5" name="Line 652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6" name="Text Box 653"/>
            <p:cNvSpPr txBox="1">
              <a:spLocks noChangeArrowheads="1"/>
            </p:cNvSpPr>
            <p:nvPr/>
          </p:nvSpPr>
          <p:spPr bwMode="auto">
            <a:xfrm>
              <a:off x="5340" y="969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cs typeface="Arial" charset="0"/>
                </a:rPr>
                <a:t>10</a:t>
              </a:r>
            </a:p>
          </p:txBody>
        </p:sp>
        <p:sp>
          <p:nvSpPr>
            <p:cNvPr id="6327" name="Text Box 654"/>
            <p:cNvSpPr txBox="1">
              <a:spLocks noChangeArrowheads="1"/>
            </p:cNvSpPr>
            <p:nvPr/>
          </p:nvSpPr>
          <p:spPr bwMode="auto">
            <a:xfrm>
              <a:off x="4920" y="1192"/>
              <a:ext cx="5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chemeClr val="bg1"/>
                  </a:solidFill>
                  <a:cs typeface="Arial" charset="0"/>
                </a:rPr>
                <a:t>THCS Phulac</a:t>
              </a:r>
            </a:p>
          </p:txBody>
        </p:sp>
        <p:sp>
          <p:nvSpPr>
            <p:cNvPr id="6328" name="Line 655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9" name="Line 656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6" name="Text Box 78"/>
          <p:cNvSpPr txBox="1">
            <a:spLocks noChangeArrowheads="1"/>
          </p:cNvSpPr>
          <p:nvPr/>
        </p:nvSpPr>
        <p:spPr bwMode="auto">
          <a:xfrm>
            <a:off x="152400" y="10668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C00000"/>
                </a:solidFill>
                <a:latin typeface=".VnTime" pitchFamily="34" charset="0"/>
              </a:rPr>
              <a:t>Gi¶i: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9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9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9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9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9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9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9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9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9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9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9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9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9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9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9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000"/>
                            </p:stCondLst>
                            <p:childTnLst>
                              <p:par>
                                <p:cTn id="1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3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3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3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66" grpId="0"/>
      <p:bldP spid="39123" grpId="0" animBg="1"/>
      <p:bldP spid="39124" grpId="0" animBg="1"/>
      <p:bldP spid="39125" grpId="0"/>
      <p:bldP spid="39126" grpId="0"/>
      <p:bldP spid="39127" grpId="0"/>
      <p:bldP spid="39128" grpId="0" animBg="1"/>
      <p:bldP spid="39129" grpId="0" animBg="1"/>
      <p:bldP spid="39130" grpId="0" animBg="1"/>
      <p:bldP spid="39131" grpId="0" animBg="1"/>
      <p:bldP spid="39132" grpId="0" animBg="1"/>
      <p:bldP spid="39133" grpId="0" animBg="1"/>
      <p:bldP spid="39134" grpId="0" animBg="1"/>
      <p:bldP spid="39135" grpId="0" animBg="1"/>
      <p:bldP spid="39136" grpId="0" animBg="1"/>
      <p:bldP spid="39137" grpId="0" animBg="1"/>
      <p:bldP spid="39138" grpId="0"/>
      <p:bldP spid="39139" grpId="0"/>
      <p:bldP spid="39140" grpId="0"/>
      <p:bldP spid="39141" grpId="0"/>
      <p:bldP spid="39142" grpId="0"/>
      <p:bldP spid="39143" grpId="0"/>
      <p:bldP spid="39144" grpId="0"/>
      <p:bldP spid="39145" grpId="0"/>
      <p:bldP spid="39146" grpId="0"/>
      <p:bldP spid="39147" grpId="0" animBg="1"/>
      <p:bldP spid="39148" grpId="0" animBg="1"/>
      <p:bldP spid="39149" grpId="0"/>
      <p:bldP spid="39150" grpId="0"/>
      <p:bldP spid="39151" grpId="0"/>
      <p:bldP spid="39153" grpId="0"/>
      <p:bldP spid="39154" grpId="0"/>
      <p:bldP spid="39155" grpId="0"/>
      <p:bldP spid="39156" grpId="0"/>
      <p:bldP spid="39158" grpId="0"/>
      <p:bldP spid="39159" grpId="0"/>
      <p:bldP spid="39160" grpId="0" animBg="1"/>
      <p:bldP spid="39161" grpId="0" animBg="1"/>
      <p:bldP spid="39162" grpId="0" animBg="1"/>
      <p:bldP spid="39163" grpId="0" animBg="1"/>
      <p:bldP spid="39165" grpId="0" animBg="1"/>
      <p:bldP spid="39166" grpId="0" animBg="1"/>
      <p:bldP spid="39168" grpId="0" animBg="1"/>
      <p:bldP spid="39169" grpId="0"/>
      <p:bldP spid="66" grpId="0"/>
      <p:bldP spid="67" grpId="0"/>
      <p:bldP spid="1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-1114425" y="2819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8196" name="AutoShape 68"/>
          <p:cNvSpPr>
            <a:spLocks noChangeArrowheads="1"/>
          </p:cNvSpPr>
          <p:nvPr/>
        </p:nvSpPr>
        <p:spPr bwMode="auto">
          <a:xfrm>
            <a:off x="-228600" y="2438400"/>
            <a:ext cx="4648200" cy="1219200"/>
          </a:xfrm>
          <a:prstGeom prst="flowChartTerminator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CC0000"/>
                </a:solidFill>
                <a:cs typeface="Times New Roman" pitchFamily="18" charset="0"/>
              </a:rPr>
              <a:t>Đồ</a:t>
            </a:r>
            <a:r>
              <a:rPr lang="en-US" altLang="en-US" sz="240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n-US" altLang="en-US" sz="2400">
                <a:solidFill>
                  <a:srgbClr val="CC0000"/>
                </a:solidFill>
                <a:latin typeface=".VnTime" pitchFamily="34" charset="0"/>
              </a:rPr>
              <a:t>thÞ cña hµm sè y=ax (a</a:t>
            </a:r>
            <a:r>
              <a:rPr lang="en-US" altLang="en-US" sz="2400">
                <a:solidFill>
                  <a:srgbClr val="CC0000"/>
                </a:solidFill>
                <a:cs typeface="Times New Roman" pitchFamily="18" charset="0"/>
              </a:rPr>
              <a:t>≠</a:t>
            </a:r>
            <a:r>
              <a:rPr lang="en-US" altLang="en-US" sz="2400">
                <a:solidFill>
                  <a:srgbClr val="CC0000"/>
                </a:solidFill>
                <a:latin typeface=".VnTime" pitchFamily="34" charset="0"/>
              </a:rPr>
              <a:t>0) </a:t>
            </a:r>
            <a:r>
              <a:rPr lang="en-US" altLang="en-US" sz="2400" smtClean="0">
                <a:solidFill>
                  <a:srgbClr val="CC0000"/>
                </a:solidFill>
                <a:latin typeface=".VnTime" pitchFamily="34" charset="0"/>
              </a:rPr>
              <a:t>lµ </a:t>
            </a:r>
          </a:p>
          <a:p>
            <a:r>
              <a:rPr lang="en-US" altLang="en-US" sz="2400" b="1" smtClean="0">
                <a:solidFill>
                  <a:srgbClr val="CC0000"/>
                </a:solidFill>
                <a:latin typeface=".VnTime" pitchFamily="34" charset="0"/>
              </a:rPr>
              <a:t>mét </a:t>
            </a:r>
            <a:r>
              <a:rPr lang="en-US" sz="2400" b="1" smtClean="0">
                <a:solidFill>
                  <a:srgbClr val="CC0000"/>
                </a:solidFill>
                <a:cs typeface="Times New Roman" pitchFamily="18" charset="0"/>
              </a:rPr>
              <a:t>đường</a:t>
            </a:r>
            <a:r>
              <a:rPr lang="en-US" altLang="en-US" sz="2400" b="1" smtClean="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n-US" altLang="en-US" sz="2400" b="1">
                <a:solidFill>
                  <a:srgbClr val="CC0000"/>
                </a:solidFill>
                <a:latin typeface=".VnTime" pitchFamily="34" charset="0"/>
              </a:rPr>
              <a:t>th¼ng ®i qua gèc täa ®é.</a:t>
            </a:r>
          </a:p>
        </p:txBody>
      </p:sp>
      <p:sp>
        <p:nvSpPr>
          <p:cNvPr id="5127" name="Line 134"/>
          <p:cNvSpPr>
            <a:spLocks noChangeShapeType="1"/>
          </p:cNvSpPr>
          <p:nvPr/>
        </p:nvSpPr>
        <p:spPr bwMode="auto">
          <a:xfrm>
            <a:off x="5029200" y="3657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35"/>
          <p:cNvSpPr>
            <a:spLocks noChangeShapeType="1"/>
          </p:cNvSpPr>
          <p:nvPr/>
        </p:nvSpPr>
        <p:spPr bwMode="auto">
          <a:xfrm flipV="1">
            <a:off x="6934200" y="990600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Text Box 136"/>
          <p:cNvSpPr txBox="1">
            <a:spLocks noChangeArrowheads="1"/>
          </p:cNvSpPr>
          <p:nvPr/>
        </p:nvSpPr>
        <p:spPr bwMode="auto">
          <a:xfrm>
            <a:off x="8534400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x</a:t>
            </a:r>
          </a:p>
        </p:txBody>
      </p:sp>
      <p:sp>
        <p:nvSpPr>
          <p:cNvPr id="5130" name="Text Box 137"/>
          <p:cNvSpPr txBox="1">
            <a:spLocks noChangeArrowheads="1"/>
          </p:cNvSpPr>
          <p:nvPr/>
        </p:nvSpPr>
        <p:spPr bwMode="auto">
          <a:xfrm>
            <a:off x="7010400" y="838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y</a:t>
            </a:r>
          </a:p>
        </p:txBody>
      </p:sp>
      <p:sp>
        <p:nvSpPr>
          <p:cNvPr id="5131" name="Text Box 138"/>
          <p:cNvSpPr txBox="1">
            <a:spLocks noChangeArrowheads="1"/>
          </p:cNvSpPr>
          <p:nvPr/>
        </p:nvSpPr>
        <p:spPr bwMode="auto">
          <a:xfrm>
            <a:off x="6616700" y="35814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O</a:t>
            </a:r>
          </a:p>
        </p:txBody>
      </p:sp>
      <p:sp>
        <p:nvSpPr>
          <p:cNvPr id="5132" name="Line 139"/>
          <p:cNvSpPr>
            <a:spLocks noChangeShapeType="1"/>
          </p:cNvSpPr>
          <p:nvPr/>
        </p:nvSpPr>
        <p:spPr bwMode="auto">
          <a:xfrm>
            <a:off x="75438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40"/>
          <p:cNvSpPr>
            <a:spLocks noChangeShapeType="1"/>
          </p:cNvSpPr>
          <p:nvPr/>
        </p:nvSpPr>
        <p:spPr bwMode="auto">
          <a:xfrm>
            <a:off x="81534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41"/>
          <p:cNvSpPr>
            <a:spLocks noChangeShapeType="1"/>
          </p:cNvSpPr>
          <p:nvPr/>
        </p:nvSpPr>
        <p:spPr bwMode="auto">
          <a:xfrm>
            <a:off x="636905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42"/>
          <p:cNvSpPr>
            <a:spLocks noChangeShapeType="1"/>
          </p:cNvSpPr>
          <p:nvPr/>
        </p:nvSpPr>
        <p:spPr bwMode="auto">
          <a:xfrm>
            <a:off x="5745163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143"/>
          <p:cNvSpPr>
            <a:spLocks noChangeShapeType="1"/>
          </p:cNvSpPr>
          <p:nvPr/>
        </p:nvSpPr>
        <p:spPr bwMode="auto">
          <a:xfrm>
            <a:off x="6816725" y="31654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144"/>
          <p:cNvSpPr>
            <a:spLocks noChangeShapeType="1"/>
          </p:cNvSpPr>
          <p:nvPr/>
        </p:nvSpPr>
        <p:spPr bwMode="auto">
          <a:xfrm>
            <a:off x="6816725" y="41005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145"/>
          <p:cNvSpPr>
            <a:spLocks noChangeShapeType="1"/>
          </p:cNvSpPr>
          <p:nvPr/>
        </p:nvSpPr>
        <p:spPr bwMode="auto">
          <a:xfrm>
            <a:off x="6823075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146"/>
          <p:cNvSpPr>
            <a:spLocks noChangeShapeType="1"/>
          </p:cNvSpPr>
          <p:nvPr/>
        </p:nvSpPr>
        <p:spPr bwMode="auto">
          <a:xfrm>
            <a:off x="6819900" y="26939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147"/>
          <p:cNvSpPr>
            <a:spLocks noChangeShapeType="1"/>
          </p:cNvSpPr>
          <p:nvPr/>
        </p:nvSpPr>
        <p:spPr bwMode="auto">
          <a:xfrm>
            <a:off x="6802438" y="46069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Line 148"/>
          <p:cNvSpPr>
            <a:spLocks noChangeShapeType="1"/>
          </p:cNvSpPr>
          <p:nvPr/>
        </p:nvSpPr>
        <p:spPr bwMode="auto">
          <a:xfrm>
            <a:off x="6802438" y="50768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Text Box 149"/>
          <p:cNvSpPr txBox="1">
            <a:spLocks noChangeArrowheads="1"/>
          </p:cNvSpPr>
          <p:nvPr/>
        </p:nvSpPr>
        <p:spPr bwMode="auto">
          <a:xfrm>
            <a:off x="6172200" y="3668713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-1</a:t>
            </a:r>
          </a:p>
        </p:txBody>
      </p:sp>
      <p:sp>
        <p:nvSpPr>
          <p:cNvPr id="5143" name="Text Box 150"/>
          <p:cNvSpPr txBox="1">
            <a:spLocks noChangeArrowheads="1"/>
          </p:cNvSpPr>
          <p:nvPr/>
        </p:nvSpPr>
        <p:spPr bwMode="auto">
          <a:xfrm>
            <a:off x="6629400" y="2514600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2</a:t>
            </a:r>
          </a:p>
        </p:txBody>
      </p:sp>
      <p:sp>
        <p:nvSpPr>
          <p:cNvPr id="5144" name="Text Box 151"/>
          <p:cNvSpPr txBox="1">
            <a:spLocks noChangeArrowheads="1"/>
          </p:cNvSpPr>
          <p:nvPr/>
        </p:nvSpPr>
        <p:spPr bwMode="auto">
          <a:xfrm>
            <a:off x="6629400" y="2971800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5145" name="Text Box 152"/>
          <p:cNvSpPr txBox="1">
            <a:spLocks noChangeArrowheads="1"/>
          </p:cNvSpPr>
          <p:nvPr/>
        </p:nvSpPr>
        <p:spPr bwMode="auto">
          <a:xfrm>
            <a:off x="8001000" y="3657600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2</a:t>
            </a:r>
          </a:p>
        </p:txBody>
      </p:sp>
      <p:sp>
        <p:nvSpPr>
          <p:cNvPr id="5146" name="Text Box 153"/>
          <p:cNvSpPr txBox="1">
            <a:spLocks noChangeArrowheads="1"/>
          </p:cNvSpPr>
          <p:nvPr/>
        </p:nvSpPr>
        <p:spPr bwMode="auto">
          <a:xfrm>
            <a:off x="7391400" y="3657600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5147" name="Text Box 154"/>
          <p:cNvSpPr txBox="1">
            <a:spLocks noChangeArrowheads="1"/>
          </p:cNvSpPr>
          <p:nvPr/>
        </p:nvSpPr>
        <p:spPr bwMode="auto">
          <a:xfrm>
            <a:off x="6553200" y="440055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-2</a:t>
            </a:r>
          </a:p>
        </p:txBody>
      </p:sp>
      <p:sp>
        <p:nvSpPr>
          <p:cNvPr id="5148" name="Text Box 155"/>
          <p:cNvSpPr txBox="1">
            <a:spLocks noChangeArrowheads="1"/>
          </p:cNvSpPr>
          <p:nvPr/>
        </p:nvSpPr>
        <p:spPr bwMode="auto">
          <a:xfrm>
            <a:off x="6553200" y="38862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-1</a:t>
            </a:r>
          </a:p>
        </p:txBody>
      </p:sp>
      <p:sp>
        <p:nvSpPr>
          <p:cNvPr id="5149" name="Text Box 156"/>
          <p:cNvSpPr txBox="1">
            <a:spLocks noChangeArrowheads="1"/>
          </p:cNvSpPr>
          <p:nvPr/>
        </p:nvSpPr>
        <p:spPr bwMode="auto">
          <a:xfrm>
            <a:off x="5524500" y="3649663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-2</a:t>
            </a:r>
          </a:p>
        </p:txBody>
      </p:sp>
      <p:sp>
        <p:nvSpPr>
          <p:cNvPr id="5150" name="Text Box 157"/>
          <p:cNvSpPr txBox="1">
            <a:spLocks noChangeArrowheads="1"/>
          </p:cNvSpPr>
          <p:nvPr/>
        </p:nvSpPr>
        <p:spPr bwMode="auto">
          <a:xfrm>
            <a:off x="6629400" y="1981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3</a:t>
            </a:r>
          </a:p>
        </p:txBody>
      </p:sp>
      <p:sp>
        <p:nvSpPr>
          <p:cNvPr id="5151" name="Line 158"/>
          <p:cNvSpPr>
            <a:spLocks noChangeShapeType="1"/>
          </p:cNvSpPr>
          <p:nvPr/>
        </p:nvSpPr>
        <p:spPr bwMode="auto">
          <a:xfrm>
            <a:off x="6802438" y="17319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2" name="Line 159"/>
          <p:cNvSpPr>
            <a:spLocks noChangeShapeType="1"/>
          </p:cNvSpPr>
          <p:nvPr/>
        </p:nvSpPr>
        <p:spPr bwMode="auto">
          <a:xfrm>
            <a:off x="6837363" y="550703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Text Box 160"/>
          <p:cNvSpPr txBox="1">
            <a:spLocks noChangeArrowheads="1"/>
          </p:cNvSpPr>
          <p:nvPr/>
        </p:nvSpPr>
        <p:spPr bwMode="auto">
          <a:xfrm>
            <a:off x="6629400" y="1524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4</a:t>
            </a:r>
          </a:p>
        </p:txBody>
      </p:sp>
      <p:sp>
        <p:nvSpPr>
          <p:cNvPr id="5154" name="Text Box 161"/>
          <p:cNvSpPr txBox="1">
            <a:spLocks noChangeArrowheads="1"/>
          </p:cNvSpPr>
          <p:nvPr/>
        </p:nvSpPr>
        <p:spPr bwMode="auto">
          <a:xfrm>
            <a:off x="6553200" y="48768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-3</a:t>
            </a:r>
          </a:p>
        </p:txBody>
      </p:sp>
      <p:sp>
        <p:nvSpPr>
          <p:cNvPr id="5155" name="Text Box 162"/>
          <p:cNvSpPr txBox="1">
            <a:spLocks noChangeArrowheads="1"/>
          </p:cNvSpPr>
          <p:nvPr/>
        </p:nvSpPr>
        <p:spPr bwMode="auto">
          <a:xfrm>
            <a:off x="6553200" y="53340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-4</a:t>
            </a:r>
          </a:p>
        </p:txBody>
      </p:sp>
      <p:sp>
        <p:nvSpPr>
          <p:cNvPr id="5156" name="Text Box 163"/>
          <p:cNvSpPr txBox="1">
            <a:spLocks noChangeArrowheads="1"/>
          </p:cNvSpPr>
          <p:nvPr/>
        </p:nvSpPr>
        <p:spPr bwMode="auto">
          <a:xfrm>
            <a:off x="5683250" y="5367338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-------------</a:t>
            </a:r>
          </a:p>
        </p:txBody>
      </p:sp>
      <p:sp>
        <p:nvSpPr>
          <p:cNvPr id="5157" name="Text Box 164"/>
          <p:cNvSpPr txBox="1">
            <a:spLocks noChangeArrowheads="1"/>
          </p:cNvSpPr>
          <p:nvPr/>
        </p:nvSpPr>
        <p:spPr bwMode="auto">
          <a:xfrm rot="5400000">
            <a:off x="5676900" y="4424363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---------</a:t>
            </a:r>
          </a:p>
        </p:txBody>
      </p:sp>
      <p:sp>
        <p:nvSpPr>
          <p:cNvPr id="5158" name="Text Box 165"/>
          <p:cNvSpPr txBox="1">
            <a:spLocks noChangeArrowheads="1"/>
          </p:cNvSpPr>
          <p:nvPr/>
        </p:nvSpPr>
        <p:spPr bwMode="auto">
          <a:xfrm>
            <a:off x="6269038" y="4440238"/>
            <a:ext cx="72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----</a:t>
            </a:r>
          </a:p>
        </p:txBody>
      </p:sp>
      <p:sp>
        <p:nvSpPr>
          <p:cNvPr id="5159" name="Text Box 166"/>
          <p:cNvSpPr txBox="1">
            <a:spLocks noChangeArrowheads="1"/>
          </p:cNvSpPr>
          <p:nvPr/>
        </p:nvSpPr>
        <p:spPr bwMode="auto">
          <a:xfrm rot="-5400000">
            <a:off x="6858000" y="21336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---------------------------</a:t>
            </a:r>
          </a:p>
        </p:txBody>
      </p:sp>
      <p:sp>
        <p:nvSpPr>
          <p:cNvPr id="5160" name="Text Box 167"/>
          <p:cNvSpPr txBox="1">
            <a:spLocks noChangeArrowheads="1"/>
          </p:cNvSpPr>
          <p:nvPr/>
        </p:nvSpPr>
        <p:spPr bwMode="auto">
          <a:xfrm rot="10800000">
            <a:off x="6324600" y="1600200"/>
            <a:ext cx="1938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------------------</a:t>
            </a:r>
          </a:p>
        </p:txBody>
      </p:sp>
      <p:sp>
        <p:nvSpPr>
          <p:cNvPr id="5161" name="Text Box 168"/>
          <p:cNvSpPr txBox="1">
            <a:spLocks noChangeArrowheads="1"/>
          </p:cNvSpPr>
          <p:nvPr/>
        </p:nvSpPr>
        <p:spPr bwMode="auto">
          <a:xfrm rot="5400000">
            <a:off x="4672012" y="4711701"/>
            <a:ext cx="2162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-------------------------</a:t>
            </a:r>
          </a:p>
        </p:txBody>
      </p:sp>
      <p:sp>
        <p:nvSpPr>
          <p:cNvPr id="5162" name="Text Box 169"/>
          <p:cNvSpPr txBox="1">
            <a:spLocks noChangeArrowheads="1"/>
          </p:cNvSpPr>
          <p:nvPr/>
        </p:nvSpPr>
        <p:spPr bwMode="auto">
          <a:xfrm rot="5400000">
            <a:off x="7029450" y="3021013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-------------</a:t>
            </a:r>
          </a:p>
        </p:txBody>
      </p:sp>
      <p:sp>
        <p:nvSpPr>
          <p:cNvPr id="5163" name="Text Box 170"/>
          <p:cNvSpPr txBox="1">
            <a:spLocks noChangeArrowheads="1"/>
          </p:cNvSpPr>
          <p:nvPr/>
        </p:nvSpPr>
        <p:spPr bwMode="auto">
          <a:xfrm>
            <a:off x="7010400" y="2525713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pitchFamily="34" charset="0"/>
              </a:rPr>
              <a:t>-------</a:t>
            </a:r>
          </a:p>
        </p:txBody>
      </p:sp>
      <p:sp>
        <p:nvSpPr>
          <p:cNvPr id="5164" name="Oval 171"/>
          <p:cNvSpPr>
            <a:spLocks noChangeArrowheads="1"/>
          </p:cNvSpPr>
          <p:nvPr/>
        </p:nvSpPr>
        <p:spPr bwMode="auto">
          <a:xfrm>
            <a:off x="8112125" y="1697038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5165" name="Oval 172"/>
          <p:cNvSpPr>
            <a:spLocks noChangeArrowheads="1"/>
          </p:cNvSpPr>
          <p:nvPr/>
        </p:nvSpPr>
        <p:spPr bwMode="auto">
          <a:xfrm>
            <a:off x="7500938" y="2652713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5166" name="Oval 173"/>
          <p:cNvSpPr>
            <a:spLocks noChangeArrowheads="1"/>
          </p:cNvSpPr>
          <p:nvPr/>
        </p:nvSpPr>
        <p:spPr bwMode="auto">
          <a:xfrm>
            <a:off x="6899275" y="36385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5167" name="Oval 174"/>
          <p:cNvSpPr>
            <a:spLocks noChangeArrowheads="1"/>
          </p:cNvSpPr>
          <p:nvPr/>
        </p:nvSpPr>
        <p:spPr bwMode="auto">
          <a:xfrm>
            <a:off x="6303963" y="455295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5168" name="Oval 175"/>
          <p:cNvSpPr>
            <a:spLocks noChangeArrowheads="1"/>
          </p:cNvSpPr>
          <p:nvPr/>
        </p:nvSpPr>
        <p:spPr bwMode="auto">
          <a:xfrm>
            <a:off x="5694363" y="549275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5169" name="Oval 176"/>
          <p:cNvSpPr>
            <a:spLocks noChangeArrowheads="1"/>
          </p:cNvSpPr>
          <p:nvPr/>
        </p:nvSpPr>
        <p:spPr bwMode="auto">
          <a:xfrm>
            <a:off x="8113713" y="169545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5170" name="Oval 177"/>
          <p:cNvSpPr>
            <a:spLocks noChangeArrowheads="1"/>
          </p:cNvSpPr>
          <p:nvPr/>
        </p:nvSpPr>
        <p:spPr bwMode="auto">
          <a:xfrm>
            <a:off x="5694363" y="548640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5171" name="Line 178"/>
          <p:cNvSpPr>
            <a:spLocks noChangeShapeType="1"/>
          </p:cNvSpPr>
          <p:nvPr/>
        </p:nvSpPr>
        <p:spPr bwMode="auto">
          <a:xfrm flipV="1">
            <a:off x="5257800" y="977900"/>
            <a:ext cx="3387725" cy="533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2" name="Text Box 180"/>
          <p:cNvSpPr txBox="1">
            <a:spLocks noChangeArrowheads="1"/>
          </p:cNvSpPr>
          <p:nvPr/>
        </p:nvSpPr>
        <p:spPr bwMode="auto">
          <a:xfrm rot="-3318794">
            <a:off x="4799806" y="5639594"/>
            <a:ext cx="855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Time" pitchFamily="34" charset="0"/>
              </a:rPr>
              <a:t>y=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2000" b="1">
                <a:solidFill>
                  <a:srgbClr val="0000CC"/>
                </a:solidFill>
                <a:latin typeface=".VnTime" pitchFamily="34" charset="0"/>
              </a:rPr>
              <a:t>x</a:t>
            </a:r>
          </a:p>
        </p:txBody>
      </p:sp>
      <p:sp>
        <p:nvSpPr>
          <p:cNvPr id="8245" name="Line 181"/>
          <p:cNvSpPr>
            <a:spLocks noChangeShapeType="1"/>
          </p:cNvSpPr>
          <p:nvPr/>
        </p:nvSpPr>
        <p:spPr bwMode="auto">
          <a:xfrm>
            <a:off x="5105400" y="1371600"/>
            <a:ext cx="4038600" cy="50292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6" name="Text Box 182"/>
          <p:cNvSpPr txBox="1">
            <a:spLocks noChangeArrowheads="1"/>
          </p:cNvSpPr>
          <p:nvPr/>
        </p:nvSpPr>
        <p:spPr bwMode="auto">
          <a:xfrm rot="2982322">
            <a:off x="5435601" y="1706562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Time" pitchFamily="34" charset="0"/>
              </a:rPr>
              <a:t>y=ax</a:t>
            </a:r>
          </a:p>
        </p:txBody>
      </p:sp>
      <p:sp>
        <p:nvSpPr>
          <p:cNvPr id="8247" name="Line 186"/>
          <p:cNvSpPr>
            <a:spLocks noChangeShapeType="1"/>
          </p:cNvSpPr>
          <p:nvPr/>
        </p:nvSpPr>
        <p:spPr bwMode="auto">
          <a:xfrm rot="4766474">
            <a:off x="5966619" y="1170781"/>
            <a:ext cx="2359025" cy="46910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8" name="Text Box 187"/>
          <p:cNvSpPr txBox="1">
            <a:spLocks noChangeArrowheads="1"/>
          </p:cNvSpPr>
          <p:nvPr/>
        </p:nvSpPr>
        <p:spPr bwMode="auto">
          <a:xfrm rot="-2358746">
            <a:off x="8123238" y="2087563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Time" pitchFamily="34" charset="0"/>
              </a:rPr>
              <a:t>y=</a:t>
            </a:r>
            <a:r>
              <a:rPr lang="en-US" sz="2000" b="1">
                <a:solidFill>
                  <a:srgbClr val="FFC000"/>
                </a:solidFill>
                <a:latin typeface=".VnTime" pitchFamily="34" charset="0"/>
              </a:rPr>
              <a:t>a</a:t>
            </a:r>
            <a:r>
              <a:rPr lang="en-US" sz="2000" b="1">
                <a:solidFill>
                  <a:srgbClr val="0000CC"/>
                </a:solidFill>
                <a:latin typeface=".VnTime" pitchFamily="34" charset="0"/>
              </a:rPr>
              <a:t>x</a:t>
            </a:r>
          </a:p>
        </p:txBody>
      </p:sp>
      <p:cxnSp>
        <p:nvCxnSpPr>
          <p:cNvPr id="5177" name="Straight Connector 79"/>
          <p:cNvCxnSpPr>
            <a:cxnSpLocks noChangeShapeType="1"/>
          </p:cNvCxnSpPr>
          <p:nvPr/>
        </p:nvCxnSpPr>
        <p:spPr bwMode="auto">
          <a:xfrm rot="5400000">
            <a:off x="1713706" y="3729831"/>
            <a:ext cx="6172200" cy="1587"/>
          </a:xfrm>
          <a:prstGeom prst="line">
            <a:avLst/>
          </a:prstGeom>
          <a:noFill/>
          <a:ln w="28575" cmpd="dbl">
            <a:solidFill>
              <a:srgbClr val="0033CC"/>
            </a:solidFill>
            <a:round/>
            <a:headEnd/>
            <a:tailEnd/>
          </a:ln>
        </p:spPr>
      </p:cxnSp>
      <p:sp>
        <p:nvSpPr>
          <p:cNvPr id="8250" name="Line 58"/>
          <p:cNvSpPr>
            <a:spLocks noChangeShapeType="1"/>
          </p:cNvSpPr>
          <p:nvPr/>
        </p:nvSpPr>
        <p:spPr bwMode="auto">
          <a:xfrm>
            <a:off x="4876800" y="2667000"/>
            <a:ext cx="4267200" cy="20574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51" name="Text Box 182"/>
          <p:cNvSpPr txBox="1">
            <a:spLocks noChangeArrowheads="1"/>
          </p:cNvSpPr>
          <p:nvPr/>
        </p:nvSpPr>
        <p:spPr bwMode="auto">
          <a:xfrm rot="1582164">
            <a:off x="4910138" y="2481263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Time" pitchFamily="34" charset="0"/>
              </a:rPr>
              <a:t>y=</a:t>
            </a:r>
            <a:r>
              <a:rPr lang="en-US" sz="2000" b="1">
                <a:solidFill>
                  <a:srgbClr val="FF0066"/>
                </a:solidFill>
                <a:latin typeface=".VnTime" pitchFamily="34" charset="0"/>
              </a:rPr>
              <a:t>a</a:t>
            </a:r>
            <a:r>
              <a:rPr lang="en-US" sz="2000" b="1">
                <a:solidFill>
                  <a:srgbClr val="0000CC"/>
                </a:solidFill>
                <a:latin typeface=".VnTime" pitchFamily="34" charset="0"/>
              </a:rPr>
              <a:t>x</a:t>
            </a:r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8305800" y="1600200"/>
            <a:ext cx="381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245" grpId="0" animBg="1"/>
      <p:bldP spid="8246" grpId="0" autoUpdateAnimBg="0"/>
      <p:bldP spid="8247" grpId="0" animBg="1"/>
      <p:bldP spid="8250" grpId="0" animBg="1"/>
      <p:bldP spid="8251" grpId="0" autoUpdateAnimBg="0"/>
      <p:bldP spid="8253" grpId="0" bldLvl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914</TotalTime>
  <Words>985</Words>
  <Application>Microsoft Office PowerPoint</Application>
  <PresentationFormat>On-screen Show (4:3)</PresentationFormat>
  <Paragraphs>249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HuongTV</cp:lastModifiedBy>
  <cp:revision>152</cp:revision>
  <dcterms:created xsi:type="dcterms:W3CDTF">2017-11-25T23:49:17Z</dcterms:created>
  <dcterms:modified xsi:type="dcterms:W3CDTF">2018-01-25T04:18:30Z</dcterms:modified>
</cp:coreProperties>
</file>